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51"/>
  </p:notesMasterIdLst>
  <p:handoutMasterIdLst>
    <p:handoutMasterId r:id="rId52"/>
  </p:handoutMasterIdLst>
  <p:sldIdLst>
    <p:sldId id="338" r:id="rId2"/>
    <p:sldId id="365" r:id="rId3"/>
    <p:sldId id="265" r:id="rId4"/>
    <p:sldId id="407" r:id="rId5"/>
    <p:sldId id="410" r:id="rId6"/>
    <p:sldId id="367" r:id="rId7"/>
    <p:sldId id="384" r:id="rId8"/>
    <p:sldId id="366" r:id="rId9"/>
    <p:sldId id="396" r:id="rId10"/>
    <p:sldId id="377" r:id="rId11"/>
    <p:sldId id="408" r:id="rId12"/>
    <p:sldId id="412" r:id="rId13"/>
    <p:sldId id="390" r:id="rId14"/>
    <p:sldId id="409" r:id="rId15"/>
    <p:sldId id="411" r:id="rId16"/>
    <p:sldId id="376" r:id="rId17"/>
    <p:sldId id="378" r:id="rId18"/>
    <p:sldId id="375" r:id="rId19"/>
    <p:sldId id="259" r:id="rId20"/>
    <p:sldId id="269" r:id="rId21"/>
    <p:sldId id="398" r:id="rId22"/>
    <p:sldId id="381" r:id="rId23"/>
    <p:sldId id="389" r:id="rId24"/>
    <p:sldId id="403" r:id="rId25"/>
    <p:sldId id="388" r:id="rId26"/>
    <p:sldId id="413" r:id="rId27"/>
    <p:sldId id="414" r:id="rId28"/>
    <p:sldId id="417" r:id="rId29"/>
    <p:sldId id="391" r:id="rId30"/>
    <p:sldId id="379" r:id="rId31"/>
    <p:sldId id="369" r:id="rId32"/>
    <p:sldId id="394" r:id="rId33"/>
    <p:sldId id="399" r:id="rId34"/>
    <p:sldId id="382" r:id="rId35"/>
    <p:sldId id="415" r:id="rId36"/>
    <p:sldId id="368" r:id="rId37"/>
    <p:sldId id="400" r:id="rId38"/>
    <p:sldId id="393" r:id="rId39"/>
    <p:sldId id="380" r:id="rId40"/>
    <p:sldId id="383" r:id="rId41"/>
    <p:sldId id="402" r:id="rId42"/>
    <p:sldId id="416" r:id="rId43"/>
    <p:sldId id="392" r:id="rId44"/>
    <p:sldId id="385" r:id="rId45"/>
    <p:sldId id="418" r:id="rId46"/>
    <p:sldId id="386" r:id="rId47"/>
    <p:sldId id="288" r:id="rId48"/>
    <p:sldId id="401" r:id="rId49"/>
    <p:sldId id="289" r:id="rId5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45"/>
    <p:restoredTop sz="94724"/>
  </p:normalViewPr>
  <p:slideViewPr>
    <p:cSldViewPr snapToGrid="0" snapToObjects="1" showGuides="1">
      <p:cViewPr varScale="1">
        <p:scale>
          <a:sx n="162" d="100"/>
          <a:sy n="162" d="100"/>
        </p:scale>
        <p:origin x="192" y="71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6" d="100"/>
          <a:sy n="56" d="100"/>
        </p:scale>
        <p:origin x="2914"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4304C4-0C48-4A90-945A-B19421B0B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05C2B2-0E6A-4DE5-BEF4-BD535FDDB9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5150CF-92AF-4089-AEB5-F487EE6DD32E}" type="datetimeFigureOut">
              <a:rPr lang="en-US" smtClean="0"/>
              <a:t>1/23/19</a:t>
            </a:fld>
            <a:endParaRPr lang="en-US"/>
          </a:p>
        </p:txBody>
      </p:sp>
      <p:sp>
        <p:nvSpPr>
          <p:cNvPr id="4" name="Footer Placeholder 3">
            <a:extLst>
              <a:ext uri="{FF2B5EF4-FFF2-40B4-BE49-F238E27FC236}">
                <a16:creationId xmlns:a16="http://schemas.microsoft.com/office/drawing/2014/main" id="{C237E5BB-044F-4FA0-9E05-8E335B9074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B44FFEE-F98D-43BB-B840-F6A2654A45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C5022F-A5C1-4A8C-81EB-A08577F8EAA1}" type="slidenum">
              <a:rPr lang="en-US" smtClean="0"/>
              <a:t>‹#›</a:t>
            </a:fld>
            <a:endParaRPr lang="en-US"/>
          </a:p>
        </p:txBody>
      </p:sp>
    </p:spTree>
    <p:extLst>
      <p:ext uri="{BB962C8B-B14F-4D97-AF65-F5344CB8AC3E}">
        <p14:creationId xmlns:p14="http://schemas.microsoft.com/office/powerpoint/2010/main" val="2406606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1/23/19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DAEDF32-35B7-43B5-8663-5CA9629B4056}" type="slidenum">
              <a:rPr lang="en-US" smtClean="0"/>
              <a:pPr>
                <a:defRPr/>
              </a:pPr>
              <a:t>2</a:t>
            </a:fld>
            <a:endParaRPr lang="en-US"/>
          </a:p>
        </p:txBody>
      </p:sp>
    </p:spTree>
    <p:extLst>
      <p:ext uri="{BB962C8B-B14F-4D97-AF65-F5344CB8AC3E}">
        <p14:creationId xmlns:p14="http://schemas.microsoft.com/office/powerpoint/2010/main" val="3545599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a:p>
        </p:txBody>
      </p:sp>
    </p:spTree>
    <p:extLst>
      <p:ext uri="{BB962C8B-B14F-4D97-AF65-F5344CB8AC3E}">
        <p14:creationId xmlns:p14="http://schemas.microsoft.com/office/powerpoint/2010/main" val="4001329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48</a:t>
            </a:fld>
            <a:endParaRPr lang="en-US"/>
          </a:p>
        </p:txBody>
      </p:sp>
    </p:spTree>
    <p:extLst>
      <p:ext uri="{BB962C8B-B14F-4D97-AF65-F5344CB8AC3E}">
        <p14:creationId xmlns:p14="http://schemas.microsoft.com/office/powerpoint/2010/main" val="2682812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a:stretch>
            <a:fillRect/>
          </a:stretch>
        </p:blipFill>
        <p:spPr>
          <a:xfrm>
            <a:off x="0" y="1255"/>
            <a:ext cx="9144000" cy="5140990"/>
          </a:xfrm>
          <a:prstGeom prst="rect">
            <a:avLst/>
          </a:prstGeom>
        </p:spPr>
      </p:pic>
      <p:sp>
        <p:nvSpPr>
          <p:cNvPr id="4" name="Title 3"/>
          <p:cNvSpPr>
            <a:spLocks noGrp="1"/>
          </p:cNvSpPr>
          <p:nvPr>
            <p:ph type="title"/>
          </p:nvPr>
        </p:nvSpPr>
        <p:spPr>
          <a:xfrm>
            <a:off x="367553" y="824752"/>
            <a:ext cx="6320118" cy="3272119"/>
          </a:xfrm>
        </p:spPr>
        <p:txBody>
          <a:bodyPr/>
          <a:lstStyle>
            <a:lvl1pPr>
              <a:lnSpc>
                <a:spcPct val="90000"/>
              </a:lnSpc>
              <a:defRPr sz="2600"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762474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D162E5C9-54C9-4723-8528-DDE955CCBF9A}"/>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701162"/>
            <a:ext cx="4114800" cy="403836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701162"/>
            <a:ext cx="4114800" cy="3992344"/>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8686800" cy="300037"/>
          </a:xfrm>
        </p:spPr>
        <p:txBody>
          <a:bodyPr/>
          <a:lstStyle>
            <a:lvl1pPr>
              <a:defRPr sz="1100"/>
            </a:lvl1pPr>
          </a:lstStyle>
          <a:p>
            <a:pPr lvl="0"/>
            <a:r>
              <a:rPr lang="en-US"/>
              <a:t>Click to edit Master text styles</a:t>
            </a:r>
          </a:p>
        </p:txBody>
      </p:sp>
      <p:sp>
        <p:nvSpPr>
          <p:cNvPr id="7" name="Footer Placeholder 1">
            <a:extLst>
              <a:ext uri="{FF2B5EF4-FFF2-40B4-BE49-F238E27FC236}">
                <a16:creationId xmlns:a16="http://schemas.microsoft.com/office/drawing/2014/main" id="{2008B279-9489-4976-BEC4-E0BED9D5C809}"/>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6371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C4038D92-6002-4FCB-905F-3B8B85816912}"/>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8616"/>
            <a:ext cx="4114800" cy="3564510"/>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4114800" cy="3564509"/>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F4D4F1B5-259E-4BED-BABA-7446E9026790}"/>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4987889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1056894"/>
            <a:ext cx="4114800" cy="3626231"/>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056894"/>
            <a:ext cx="4114800" cy="3626231"/>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2EBDE6F8-0DDA-4BDF-A899-D593D684B26C}"/>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8686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8686800" cy="204978"/>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18616"/>
            <a:ext cx="1828800" cy="3564508"/>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118616"/>
            <a:ext cx="1828800" cy="3564508"/>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C16329AA-984D-4825-9A5C-3E056C026CED}"/>
              </a:ext>
            </a:extLst>
          </p:cNvPr>
          <p:cNvSpPr>
            <a:spLocks noGrp="1"/>
          </p:cNvSpPr>
          <p:nvPr>
            <p:ph type="ftr" sz="quarter" idx="17"/>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123950"/>
            <a:ext cx="4114800" cy="3559175"/>
          </a:xfrm>
        </p:spPr>
        <p:txBody>
          <a:bodyPr/>
          <a:lstStyle>
            <a:lvl1pPr>
              <a:defRPr sz="16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9" name="Footer Placeholder 1">
            <a:extLst>
              <a:ext uri="{FF2B5EF4-FFF2-40B4-BE49-F238E27FC236}">
                <a16:creationId xmlns:a16="http://schemas.microsoft.com/office/drawing/2014/main" id="{5F38A3C1-F1F1-4798-8B8B-61DEC0FBC4FA}"/>
              </a:ext>
            </a:extLst>
          </p:cNvPr>
          <p:cNvSpPr>
            <a:spLocks noGrp="1"/>
          </p:cNvSpPr>
          <p:nvPr>
            <p:ph type="ftr" sz="quarter" idx="16"/>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4749764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123950"/>
            <a:ext cx="1828800" cy="3559174"/>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123950"/>
            <a:ext cx="1828800" cy="3559174"/>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10" name="Footer Placeholder 1">
            <a:extLst>
              <a:ext uri="{FF2B5EF4-FFF2-40B4-BE49-F238E27FC236}">
                <a16:creationId xmlns:a16="http://schemas.microsoft.com/office/drawing/2014/main" id="{ED13B68E-B61D-42C4-AA82-3B4B5A1B1FCE}"/>
              </a:ext>
            </a:extLst>
          </p:cNvPr>
          <p:cNvSpPr>
            <a:spLocks noGrp="1"/>
          </p:cNvSpPr>
          <p:nvPr>
            <p:ph type="ftr" sz="quarter" idx="17"/>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525575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123950"/>
            <a:ext cx="4114800" cy="3475482"/>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8686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123950"/>
            <a:ext cx="1828800" cy="347477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CABCEDE9-FCA2-4FDC-B0F5-D03643023F05}"/>
              </a:ext>
            </a:extLst>
          </p:cNvPr>
          <p:cNvSpPr>
            <a:spLocks noGrp="1"/>
          </p:cNvSpPr>
          <p:nvPr>
            <p:ph type="ftr" sz="quarter" idx="17"/>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123954"/>
            <a:ext cx="4114800" cy="3475477"/>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3954"/>
            <a:ext cx="4114800" cy="3475477"/>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502164"/>
          </a:xfrm>
        </p:spPr>
        <p:txBody>
          <a:bodyPr/>
          <a:lstStyle>
            <a:lvl1pPr>
              <a:defRPr sz="1100"/>
            </a:lvl1pPr>
          </a:lstStyle>
          <a:p>
            <a:pPr lvl="0"/>
            <a:r>
              <a:rPr lang="en-US"/>
              <a:t>Click to edit Master text styles</a:t>
            </a:r>
          </a:p>
        </p:txBody>
      </p:sp>
      <p:sp>
        <p:nvSpPr>
          <p:cNvPr id="8" name="Footer Placeholder 1">
            <a:extLst>
              <a:ext uri="{FF2B5EF4-FFF2-40B4-BE49-F238E27FC236}">
                <a16:creationId xmlns:a16="http://schemas.microsoft.com/office/drawing/2014/main" id="{290D0354-5034-43EB-A554-C37929850866}"/>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46328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6" name="Footer Placeholder 1">
            <a:extLst>
              <a:ext uri="{FF2B5EF4-FFF2-40B4-BE49-F238E27FC236}">
                <a16:creationId xmlns:a16="http://schemas.microsoft.com/office/drawing/2014/main" id="{3CC0133F-94A8-41A1-B9BC-0AEE171E8CE8}"/>
              </a:ext>
            </a:extLst>
          </p:cNvPr>
          <p:cNvSpPr>
            <a:spLocks noGrp="1"/>
          </p:cNvSpPr>
          <p:nvPr>
            <p:ph type="ftr" sz="quarter" idx="16"/>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260641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B71851DA-26F5-4003-8390-36B564C6B5C4}"/>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92024"/>
            <a:ext cx="4114800" cy="511308"/>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123955"/>
            <a:ext cx="4114800" cy="3462056"/>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1">
            <a:extLst>
              <a:ext uri="{FF2B5EF4-FFF2-40B4-BE49-F238E27FC236}">
                <a16:creationId xmlns:a16="http://schemas.microsoft.com/office/drawing/2014/main" id="{5ACD29FD-FAA5-49D6-8771-B7320F18D793}"/>
              </a:ext>
            </a:extLst>
          </p:cNvPr>
          <p:cNvSpPr>
            <a:spLocks noGrp="1"/>
          </p:cNvSpPr>
          <p:nvPr>
            <p:ph type="ftr" sz="quarter" idx="18"/>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740812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FD354327-BCD7-4AA9-A8EC-B7BE70A9AABB}"/>
              </a:ext>
            </a:extLst>
          </p:cNvPr>
          <p:cNvSpPr>
            <a:spLocks noGrp="1"/>
          </p:cNvSpPr>
          <p:nvPr>
            <p:ph type="ftr" sz="quarter" idx="19"/>
          </p:nvPr>
        </p:nvSpPr>
        <p:spPr>
          <a:xfrm>
            <a:off x="228600" y="4828032"/>
            <a:ext cx="6400800" cy="137160"/>
          </a:xfrm>
        </p:spPr>
        <p:txBody>
          <a:bodyPr/>
          <a:lstStyle>
            <a:lvl1pPr>
              <a:defRPr>
                <a:solidFill>
                  <a:schemeClr val="bg2"/>
                </a:solidFill>
              </a:defRPr>
            </a:lvl1pPr>
          </a:lstStyle>
          <a:p>
            <a:r>
              <a:rPr lang="de-DE"/>
              <a:t>IBM Cloud 2019 / © 2019 IBM Corporation</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B5C7CB39-5128-4579-B5D1-0A1C84C76E7C}"/>
              </a:ext>
            </a:extLst>
          </p:cNvPr>
          <p:cNvSpPr>
            <a:spLocks noGrp="1"/>
          </p:cNvSpPr>
          <p:nvPr>
            <p:ph type="ftr" sz="quarter" idx="19"/>
          </p:nvPr>
        </p:nvSpPr>
        <p:spPr>
          <a:xfrm>
            <a:off x="228600" y="4828032"/>
            <a:ext cx="6400800" cy="137160"/>
          </a:xfrm>
        </p:spPr>
        <p:txBody>
          <a:bodyPr/>
          <a:lstStyle>
            <a:lvl1pPr>
              <a:defRPr>
                <a:solidFill>
                  <a:schemeClr val="bg2"/>
                </a:solidFill>
              </a:defRPr>
            </a:lvl1pPr>
          </a:lstStyle>
          <a:p>
            <a:r>
              <a:rPr lang="de-DE"/>
              <a:t>IBM Cloud 2019 / © 2019 IBM Corporation</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a:extLst>
              <a:ext uri="{FF2B5EF4-FFF2-40B4-BE49-F238E27FC236}">
                <a16:creationId xmlns:a16="http://schemas.microsoft.com/office/drawing/2014/main" id="{D32365B2-AA6C-48AC-999E-F033B447061B}"/>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1">
            <a:extLst>
              <a:ext uri="{FF2B5EF4-FFF2-40B4-BE49-F238E27FC236}">
                <a16:creationId xmlns:a16="http://schemas.microsoft.com/office/drawing/2014/main" id="{8C016852-7A3B-45E7-8A0D-8BF60C172731}"/>
              </a:ext>
            </a:extLst>
          </p:cNvPr>
          <p:cNvSpPr>
            <a:spLocks noGrp="1"/>
          </p:cNvSpPr>
          <p:nvPr>
            <p:ph type="ftr" sz="quarter" idx="23"/>
          </p:nvPr>
        </p:nvSpPr>
        <p:spPr>
          <a:xfrm>
            <a:off x="228600" y="4828032"/>
            <a:ext cx="6400800" cy="137160"/>
          </a:xfrm>
        </p:spPr>
        <p:txBody>
          <a:bodyPr/>
          <a:lstStyle>
            <a:lvl1pPr>
              <a:defRPr>
                <a:solidFill>
                  <a:schemeClr val="bg2"/>
                </a:solidFill>
              </a:defRPr>
            </a:lvl1pPr>
          </a:lstStyle>
          <a:p>
            <a:r>
              <a:rPr lang="de-DE"/>
              <a:t>IBM Cloud 2019 / © 2019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5"/>
            <a:ext cx="1828800" cy="3474770"/>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47462D40-6FCE-4484-92B3-F864CF70821A}"/>
              </a:ext>
            </a:extLst>
          </p:cNvPr>
          <p:cNvSpPr>
            <a:spLocks noGrp="1"/>
          </p:cNvSpPr>
          <p:nvPr>
            <p:ph type="ftr" sz="quarter" idx="13"/>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11732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1123954"/>
            <a:ext cx="6400800" cy="33670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a:extLst>
              <a:ext uri="{FF2B5EF4-FFF2-40B4-BE49-F238E27FC236}">
                <a16:creationId xmlns:a16="http://schemas.microsoft.com/office/drawing/2014/main" id="{20F4F4C1-18D3-45FA-B35E-265DD2397F8C}"/>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FE3BF1D0-4008-49E6-8A7C-834EEC499B78}"/>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23954"/>
            <a:ext cx="1828800" cy="3446933"/>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A5AD68D3-582D-4C68-AD1C-26D5CDFABB02}"/>
              </a:ext>
            </a:extLst>
          </p:cNvPr>
          <p:cNvSpPr>
            <a:spLocks noGrp="1"/>
          </p:cNvSpPr>
          <p:nvPr>
            <p:ph type="ftr" sz="quarter" idx="13"/>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1">
            <a:extLst>
              <a:ext uri="{FF2B5EF4-FFF2-40B4-BE49-F238E27FC236}">
                <a16:creationId xmlns:a16="http://schemas.microsoft.com/office/drawing/2014/main" id="{63BC5919-E068-409C-BDF0-9CEE15C55350}"/>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9399817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31"/>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23954"/>
            <a:ext cx="1828800" cy="3475477"/>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3954"/>
            <a:ext cx="1828800" cy="3457190"/>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123953"/>
            <a:ext cx="4215008" cy="3423439"/>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129B35D0-93B6-494D-BD41-2D083C6E3589}"/>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a:extLst>
              <a:ext uri="{FF2B5EF4-FFF2-40B4-BE49-F238E27FC236}">
                <a16:creationId xmlns:a16="http://schemas.microsoft.com/office/drawing/2014/main" id="{9C340B16-DD07-4551-94BF-0B28A7C9CAD0}"/>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9084811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6F6DB7C7-C848-4EBD-AD54-8FA68D3F9061}"/>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1">
            <a:extLst>
              <a:ext uri="{FF2B5EF4-FFF2-40B4-BE49-F238E27FC236}">
                <a16:creationId xmlns:a16="http://schemas.microsoft.com/office/drawing/2014/main" id="{12B0D548-328A-42F2-BE71-7EDD515E56CD}"/>
              </a:ext>
            </a:extLst>
          </p:cNvPr>
          <p:cNvSpPr>
            <a:spLocks noGrp="1"/>
          </p:cNvSpPr>
          <p:nvPr>
            <p:ph type="ftr" sz="quarter" idx="13"/>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595798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6" name="Footer Placeholder 1">
            <a:extLst>
              <a:ext uri="{FF2B5EF4-FFF2-40B4-BE49-F238E27FC236}">
                <a16:creationId xmlns:a16="http://schemas.microsoft.com/office/drawing/2014/main" id="{45BB2391-0785-453E-95DC-C74FE0B449F9}"/>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896886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5BDF8-D665-1D43-B1A2-413B689A59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BA7C19-E9D1-6B46-AD12-B54B91364A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63572-8631-434C-9141-07F8890560CF}"/>
              </a:ext>
            </a:extLst>
          </p:cNvPr>
          <p:cNvSpPr>
            <a:spLocks noGrp="1"/>
          </p:cNvSpPr>
          <p:nvPr>
            <p:ph type="dt" sz="half" idx="10"/>
          </p:nvPr>
        </p:nvSpPr>
        <p:spPr/>
        <p:txBody>
          <a:bodyPr/>
          <a:lstStyle/>
          <a:p>
            <a:fld id="{B1BCA034-A09A-2845-8532-6E0512564F7D}" type="datetimeFigureOut">
              <a:rPr lang="en-US" smtClean="0"/>
              <a:t>1/23/19</a:t>
            </a:fld>
            <a:endParaRPr lang="en-US"/>
          </a:p>
        </p:txBody>
      </p:sp>
      <p:sp>
        <p:nvSpPr>
          <p:cNvPr id="5" name="Footer Placeholder 4">
            <a:extLst>
              <a:ext uri="{FF2B5EF4-FFF2-40B4-BE49-F238E27FC236}">
                <a16:creationId xmlns:a16="http://schemas.microsoft.com/office/drawing/2014/main" id="{6DE5E40B-CF55-F24D-BC78-9BD61D6C9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EFFEF-75DE-9943-B4C3-9F7357C23EDE}"/>
              </a:ext>
            </a:extLst>
          </p:cNvPr>
          <p:cNvSpPr>
            <a:spLocks noGrp="1"/>
          </p:cNvSpPr>
          <p:nvPr>
            <p:ph type="sldNum" sz="quarter" idx="12"/>
          </p:nvPr>
        </p:nvSpPr>
        <p:spPr/>
        <p:txBody>
          <a:bodyPr/>
          <a:lstStyle/>
          <a:p>
            <a:fld id="{85A48025-A781-4643-82CB-5C883DD97884}" type="slidenum">
              <a:rPr lang="en-US" smtClean="0"/>
              <a:t>‹#›</a:t>
            </a:fld>
            <a:endParaRPr lang="en-US"/>
          </a:p>
        </p:txBody>
      </p:sp>
    </p:spTree>
    <p:extLst>
      <p:ext uri="{BB962C8B-B14F-4D97-AF65-F5344CB8AC3E}">
        <p14:creationId xmlns:p14="http://schemas.microsoft.com/office/powerpoint/2010/main" val="2686244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84DF7E-0E5B-7041-A430-BDFA131C8095}"/>
              </a:ext>
            </a:extLst>
          </p:cNvPr>
          <p:cNvSpPr>
            <a:spLocks noGrp="1"/>
          </p:cNvSpPr>
          <p:nvPr>
            <p:ph type="dt" sz="half" idx="10"/>
          </p:nvPr>
        </p:nvSpPr>
        <p:spPr/>
        <p:txBody>
          <a:bodyPr/>
          <a:lstStyle/>
          <a:p>
            <a:fld id="{B1BCA034-A09A-2845-8532-6E0512564F7D}" type="datetimeFigureOut">
              <a:rPr lang="en-US" smtClean="0"/>
              <a:t>1/23/19</a:t>
            </a:fld>
            <a:endParaRPr lang="en-US"/>
          </a:p>
        </p:txBody>
      </p:sp>
      <p:sp>
        <p:nvSpPr>
          <p:cNvPr id="3" name="Footer Placeholder 2">
            <a:extLst>
              <a:ext uri="{FF2B5EF4-FFF2-40B4-BE49-F238E27FC236}">
                <a16:creationId xmlns:a16="http://schemas.microsoft.com/office/drawing/2014/main" id="{852BF6DC-65BD-804F-BBD0-A2D2859209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931AD5-D857-F540-9C11-9FD25751FE19}"/>
              </a:ext>
            </a:extLst>
          </p:cNvPr>
          <p:cNvSpPr>
            <a:spLocks noGrp="1"/>
          </p:cNvSpPr>
          <p:nvPr>
            <p:ph type="sldNum" sz="quarter" idx="12"/>
          </p:nvPr>
        </p:nvSpPr>
        <p:spPr/>
        <p:txBody>
          <a:bodyPr/>
          <a:lstStyle/>
          <a:p>
            <a:fld id="{85A48025-A781-4643-82CB-5C883DD97884}" type="slidenum">
              <a:rPr lang="en-US" smtClean="0"/>
              <a:t>‹#›</a:t>
            </a:fld>
            <a:endParaRPr lang="en-US"/>
          </a:p>
        </p:txBody>
      </p:sp>
    </p:spTree>
    <p:extLst>
      <p:ext uri="{BB962C8B-B14F-4D97-AF65-F5344CB8AC3E}">
        <p14:creationId xmlns:p14="http://schemas.microsoft.com/office/powerpoint/2010/main" val="3598022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16BDB4A1-58A5-4914-BF17-FC3FAA35BD03}"/>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2BC4-8CE3-4243-9B5E-EE73D2868F3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D98896A-1D98-6148-937A-713275E72A4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B2AEB08-D7B4-514D-AA66-F9502718D6A7}"/>
              </a:ext>
            </a:extLst>
          </p:cNvPr>
          <p:cNvSpPr>
            <a:spLocks noGrp="1"/>
          </p:cNvSpPr>
          <p:nvPr>
            <p:ph type="dt" sz="half" idx="10"/>
          </p:nvPr>
        </p:nvSpPr>
        <p:spPr>
          <a:xfrm>
            <a:off x="628650" y="4767263"/>
            <a:ext cx="2057400" cy="273844"/>
          </a:xfrm>
          <a:prstGeom prst="rect">
            <a:avLst/>
          </a:prstGeom>
        </p:spPr>
        <p:txBody>
          <a:bodyPr/>
          <a:lstStyle/>
          <a:p>
            <a:fld id="{029E1E8A-E630-0443-95B1-1C969CD18A28}" type="datetimeFigureOut">
              <a:rPr lang="en-US" smtClean="0">
                <a:solidFill>
                  <a:prstClr val="black">
                    <a:tint val="75000"/>
                  </a:prstClr>
                </a:solidFill>
              </a:rPr>
              <a:pPr/>
              <a:t>1/23/19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53A11C56-E23F-FA43-A189-F0ECABD8830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2431FFC6-8DC0-594F-A1F4-FFC273C48BB5}"/>
              </a:ext>
            </a:extLst>
          </p:cNvPr>
          <p:cNvSpPr>
            <a:spLocks noGrp="1"/>
          </p:cNvSpPr>
          <p:nvPr>
            <p:ph type="sldNum" sz="quarter" idx="12"/>
          </p:nvPr>
        </p:nvSpPr>
        <p:spPr/>
        <p:txBody>
          <a:bodyPr/>
          <a:lstStyle/>
          <a:p>
            <a:fld id="{D35B84D2-CC48-974C-8CA4-3D81B32CC46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271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1">
            <a:extLst>
              <a:ext uri="{FF2B5EF4-FFF2-40B4-BE49-F238E27FC236}">
                <a16:creationId xmlns:a16="http://schemas.microsoft.com/office/drawing/2014/main" id="{A9C9BF10-9FF6-4943-8219-15E90C1BDA80}"/>
              </a:ext>
            </a:extLst>
          </p:cNvPr>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4AB186FE-CCE0-4F87-A511-DEF4E8D46C54}"/>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42598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8686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3949"/>
            <a:ext cx="8686800" cy="3496566"/>
          </a:xfrm>
        </p:spPr>
        <p:txBody>
          <a:bodyPr/>
          <a:lstStyle>
            <a:lvl1pPr>
              <a:lnSpc>
                <a:spcPct val="90000"/>
              </a:lnSpc>
              <a:spcBef>
                <a:spcPts val="0"/>
              </a:spcBef>
              <a:defRPr sz="8000" b="1" baseline="0">
                <a:solidFill>
                  <a:schemeClr val="tx1"/>
                </a:solidFill>
              </a:defRPr>
            </a:lvl1pPr>
          </a:lstStyle>
          <a:p>
            <a:pPr lvl="0"/>
            <a:r>
              <a:rPr lang="en-US" dirty="0"/>
              <a:t>Click to edit Master text styles</a:t>
            </a:r>
          </a:p>
        </p:txBody>
      </p:sp>
      <p:sp>
        <p:nvSpPr>
          <p:cNvPr id="6" name="Footer Placeholder 1">
            <a:extLst>
              <a:ext uri="{FF2B5EF4-FFF2-40B4-BE49-F238E27FC236}">
                <a16:creationId xmlns:a16="http://schemas.microsoft.com/office/drawing/2014/main" id="{EE6BCA4A-BCE3-4805-8982-D2CDBE0F98AE}"/>
              </a:ext>
            </a:extLst>
          </p:cNvPr>
          <p:cNvSpPr>
            <a:spLocks noGrp="1"/>
          </p:cNvSpPr>
          <p:nvPr>
            <p:ph type="ftr" sz="quarter" idx="13"/>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080506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846582"/>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3949"/>
            <a:ext cx="4114800" cy="3496566"/>
          </a:xfrm>
        </p:spPr>
        <p:txBody>
          <a:bodyPr/>
          <a:lstStyle>
            <a:lvl1pPr>
              <a:lnSpc>
                <a:spcPct val="90000"/>
              </a:lnSpc>
              <a:spcBef>
                <a:spcPts val="0"/>
              </a:spcBef>
              <a:defRPr sz="6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1">
            <a:extLst>
              <a:ext uri="{FF2B5EF4-FFF2-40B4-BE49-F238E27FC236}">
                <a16:creationId xmlns:a16="http://schemas.microsoft.com/office/drawing/2014/main" id="{70ABF021-709C-4E2F-8890-C17E66F2B6A0}"/>
              </a:ext>
            </a:extLst>
          </p:cNvPr>
          <p:cNvSpPr>
            <a:spLocks noGrp="1"/>
          </p:cNvSpPr>
          <p:nvPr>
            <p:ph type="ftr" sz="quarter" idx="14"/>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95690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E2B1BD4F-855D-4637-8825-14546293576F}"/>
              </a:ext>
            </a:extLst>
          </p:cNvPr>
          <p:cNvSpPr>
            <a:spLocks noGrp="1"/>
          </p:cNvSpPr>
          <p:nvPr>
            <p:ph type="ftr" sz="quarter" idx="11"/>
          </p:nvPr>
        </p:nvSpPr>
        <p:spPr>
          <a:xfrm>
            <a:off x="228600" y="4828032"/>
            <a:ext cx="6400800" cy="13716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8686800" cy="371486"/>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28600" y="703332"/>
            <a:ext cx="8686800" cy="398893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Cloud / © 2019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828" r:id="rId1"/>
    <p:sldLayoutId id="2147483782" r:id="rId2"/>
    <p:sldLayoutId id="2147483827" r:id="rId3"/>
    <p:sldLayoutId id="2147483800" r:id="rId4"/>
    <p:sldLayoutId id="2147483783" r:id="rId5"/>
    <p:sldLayoutId id="2147483817"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25" r:id="rId36"/>
    <p:sldLayoutId id="2147483816" r:id="rId37"/>
    <p:sldLayoutId id="2147483829" r:id="rId38"/>
    <p:sldLayoutId id="2147483830" r:id="rId39"/>
    <p:sldLayoutId id="2147483831" r:id="rId40"/>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8.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hyperlink" Target="http://www.ibm.com/legal/copytrade.shtml"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IBM-ICP-CoC/VpK" TargetMode="External"/><Relationship Id="rId2" Type="http://schemas.openxmlformats.org/officeDocument/2006/relationships/hyperlink" Target="https://github.ibm.com/IBMPrivateCloud/support-tools/blob/master/log_collector/icplogcollector-master.sh" TargetMode="External"/><Relationship Id="rId1" Type="http://schemas.openxmlformats.org/officeDocument/2006/relationships/slideLayout" Target="../slideLayouts/slideLayout5.xml"/><Relationship Id="rId5" Type="http://schemas.openxmlformats.org/officeDocument/2006/relationships/hyperlink" Target="https://github.com/IBM-ICP-CoC/KubeToy" TargetMode="External"/><Relationship Id="rId4" Type="http://schemas.openxmlformats.org/officeDocument/2006/relationships/hyperlink" Target="https://caylent.com/50-useful-kubernetes-tool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hyperlink" Target="mailto:tpouyer@us.ibm.com" TargetMode="Externa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8" Type="http://schemas.openxmlformats.org/officeDocument/2006/relationships/hyperlink" Target="http://ibm.biz/cloud-social" TargetMode="External"/><Relationship Id="rId13" Type="http://schemas.openxmlformats.org/officeDocument/2006/relationships/hyperlink" Target="http://bit.ly/link-communities" TargetMode="External"/><Relationship Id="rId3" Type="http://schemas.openxmlformats.org/officeDocument/2006/relationships/image" Target="../media/image37.tiff"/><Relationship Id="rId7" Type="http://schemas.openxmlformats.org/officeDocument/2006/relationships/hyperlink" Target="http://ibm.biz/dte-social" TargetMode="External"/><Relationship Id="rId12" Type="http://schemas.openxmlformats.org/officeDocument/2006/relationships/hyperlink" Target="https://bit.ly/linked-headline" TargetMode="External"/><Relationship Id="rId17"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hyperlink" Target="http://ibm.biz/community-notification" TargetMode="External"/><Relationship Id="rId1" Type="http://schemas.openxmlformats.org/officeDocument/2006/relationships/slideLayout" Target="../slideLayouts/slideLayout4.xml"/><Relationship Id="rId6" Type="http://schemas.openxmlformats.org/officeDocument/2006/relationships/hyperlink" Target="http://bit.ly/social-lnl" TargetMode="External"/><Relationship Id="rId11" Type="http://schemas.openxmlformats.org/officeDocument/2006/relationships/hyperlink" Target="https://bit.ly/linked-profile" TargetMode="External"/><Relationship Id="rId5" Type="http://schemas.openxmlformats.org/officeDocument/2006/relationships/hyperlink" Target="http://ibm.biz/meetup-training" TargetMode="External"/><Relationship Id="rId15" Type="http://schemas.openxmlformats.org/officeDocument/2006/relationships/hyperlink" Target="http://ibm.biz/community-groups" TargetMode="External"/><Relationship Id="rId10" Type="http://schemas.openxmlformats.org/officeDocument/2006/relationships/hyperlink" Target="https://ibm.co/2yGFm00" TargetMode="External"/><Relationship Id="rId4" Type="http://schemas.openxmlformats.org/officeDocument/2006/relationships/hyperlink" Target="http://ibm.biz/meetup-kit" TargetMode="External"/><Relationship Id="rId9" Type="http://schemas.openxmlformats.org/officeDocument/2006/relationships/hyperlink" Target="http://ibm.biz/blog-calendar" TargetMode="External"/><Relationship Id="rId14" Type="http://schemas.openxmlformats.org/officeDocument/2006/relationships/hyperlink" Target="http://ibm.biz/community-intro"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389A-FC01-6540-8D83-10C8688FB751}"/>
              </a:ext>
            </a:extLst>
          </p:cNvPr>
          <p:cNvSpPr>
            <a:spLocks noGrp="1"/>
          </p:cNvSpPr>
          <p:nvPr>
            <p:ph type="title"/>
          </p:nvPr>
        </p:nvSpPr>
        <p:spPr>
          <a:xfrm>
            <a:off x="367552" y="824752"/>
            <a:ext cx="7143139" cy="3272119"/>
          </a:xfrm>
        </p:spPr>
        <p:txBody>
          <a:bodyPr/>
          <a:lstStyle/>
          <a:p>
            <a:r>
              <a:rPr lang="en-US" dirty="0"/>
              <a:t>Problem Determination and Troubleshooting</a:t>
            </a:r>
            <a:br>
              <a:rPr lang="en-US" dirty="0"/>
            </a:br>
            <a:br>
              <a:rPr lang="en-US" sz="2000" dirty="0"/>
            </a:br>
            <a:r>
              <a:rPr lang="en-US" sz="1800" dirty="0">
                <a:solidFill>
                  <a:schemeClr val="tx1"/>
                </a:solidFill>
              </a:rPr>
              <a:t>N4ICP001</a:t>
            </a:r>
            <a:br>
              <a:rPr lang="en-US" sz="1800" dirty="0">
                <a:solidFill>
                  <a:schemeClr val="tx1"/>
                </a:solidFill>
              </a:rPr>
            </a:br>
            <a:r>
              <a:rPr lang="en-US" dirty="0"/>
              <a:t>—</a:t>
            </a:r>
            <a:br>
              <a:rPr lang="en-US" dirty="0"/>
            </a:br>
            <a:r>
              <a:rPr lang="en-US" sz="2400" dirty="0"/>
              <a:t>Steve Mirman – Tim Pouyer –Dave Weilert</a:t>
            </a:r>
            <a:br>
              <a:rPr lang="en-US" dirty="0"/>
            </a:br>
            <a:br>
              <a:rPr lang="en-US" dirty="0"/>
            </a:br>
            <a:endParaRPr lang="en-US" sz="2400" dirty="0">
              <a:solidFill>
                <a:schemeClr val="accent1">
                  <a:lumMod val="40000"/>
                  <a:lumOff val="60000"/>
                </a:schemeClr>
              </a:solidFill>
            </a:endParaRPr>
          </a:p>
        </p:txBody>
      </p:sp>
    </p:spTree>
    <p:extLst>
      <p:ext uri="{BB962C8B-B14F-4D97-AF65-F5344CB8AC3E}">
        <p14:creationId xmlns:p14="http://schemas.microsoft.com/office/powerpoint/2010/main" val="2576065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8"/>
            <a:ext cx="6095762" cy="1108603"/>
          </a:xfrm>
        </p:spPr>
        <p:txBody>
          <a:bodyPr/>
          <a:lstStyle/>
          <a:p>
            <a:r>
              <a:rPr lang="en-US" sz="6000" dirty="0"/>
              <a:t>Lab</a:t>
            </a: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627533" y="2028286"/>
            <a:ext cx="3442710" cy="169362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Installing Tools</a:t>
            </a:r>
          </a:p>
          <a:p>
            <a:pPr algn="ctr"/>
            <a:br>
              <a:rPr lang="en-US" sz="2000" dirty="0"/>
            </a:br>
            <a:br>
              <a:rPr lang="en-US" sz="2000" dirty="0"/>
            </a:br>
            <a:br>
              <a:rPr lang="en-US" sz="2000" dirty="0"/>
            </a:br>
            <a:endParaRPr lang="en-US" sz="2000" dirty="0">
              <a:solidFill>
                <a:schemeClr val="accent2"/>
              </a:solidFill>
            </a:endParaRPr>
          </a:p>
        </p:txBody>
      </p:sp>
      <p:pic>
        <p:nvPicPr>
          <p:cNvPr id="7" name="Graphic 6">
            <a:extLst>
              <a:ext uri="{FF2B5EF4-FFF2-40B4-BE49-F238E27FC236}">
                <a16:creationId xmlns:a16="http://schemas.microsoft.com/office/drawing/2014/main" id="{4FCA9164-CA4E-D347-990E-6A08883012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5196" y="732609"/>
            <a:ext cx="3965050" cy="3965050"/>
          </a:xfrm>
          <a:prstGeom prst="rect">
            <a:avLst/>
          </a:prstGeom>
        </p:spPr>
      </p:pic>
    </p:spTree>
    <p:extLst>
      <p:ext uri="{BB962C8B-B14F-4D97-AF65-F5344CB8AC3E}">
        <p14:creationId xmlns:p14="http://schemas.microsoft.com/office/powerpoint/2010/main" val="3781533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CA8BF9-4BA9-F54A-9B21-BC9588465947}"/>
              </a:ext>
            </a:extLst>
          </p:cNvPr>
          <p:cNvPicPr>
            <a:picLocks noChangeAspect="1"/>
          </p:cNvPicPr>
          <p:nvPr/>
        </p:nvPicPr>
        <p:blipFill>
          <a:blip r:embed="rId2"/>
          <a:stretch>
            <a:fillRect/>
          </a:stretch>
        </p:blipFill>
        <p:spPr>
          <a:xfrm>
            <a:off x="1595222" y="89213"/>
            <a:ext cx="7548778" cy="4965073"/>
          </a:xfrm>
          <a:prstGeom prst="rect">
            <a:avLst/>
          </a:prstGeom>
        </p:spPr>
      </p:pic>
      <p:sp>
        <p:nvSpPr>
          <p:cNvPr id="6" name="Footer Placeholder 3"/>
          <p:cNvSpPr>
            <a:spLocks noGrp="1"/>
          </p:cNvSpPr>
          <p:nvPr>
            <p:ph type="ftr" sz="quarter" idx="10"/>
          </p:nvPr>
        </p:nvSpPr>
        <p:spPr>
          <a:xfrm>
            <a:off x="228600" y="4846821"/>
            <a:ext cx="6400800" cy="137160"/>
          </a:xfrm>
        </p:spPr>
        <p:txBody>
          <a:bodyPr/>
          <a:lstStyle/>
          <a:p>
            <a:r>
              <a:rPr lang="de-DE" dirty="0"/>
              <a:t>IBM Cloud / © 2019 IBM Corporation</a:t>
            </a:r>
            <a:endParaRPr lang="en-US" dirty="0"/>
          </a:p>
        </p:txBody>
      </p:sp>
      <p:cxnSp>
        <p:nvCxnSpPr>
          <p:cNvPr id="35" name="Straight Connector 34">
            <a:extLst>
              <a:ext uri="{FF2B5EF4-FFF2-40B4-BE49-F238E27FC236}">
                <a16:creationId xmlns:a16="http://schemas.microsoft.com/office/drawing/2014/main" id="{3644B885-8ED8-2F4E-9826-A681C8EAAD8D}"/>
              </a:ext>
            </a:extLst>
          </p:cNvPr>
          <p:cNvCxnSpPr>
            <a:cxnSpLocks/>
          </p:cNvCxnSpPr>
          <p:nvPr/>
        </p:nvCxnSpPr>
        <p:spPr>
          <a:xfrm>
            <a:off x="2719994" y="384517"/>
            <a:ext cx="0" cy="4099004"/>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C850CCC-1F91-A446-A5D9-85FD782E1A88}"/>
              </a:ext>
            </a:extLst>
          </p:cNvPr>
          <p:cNvCxnSpPr>
            <a:cxnSpLocks/>
          </p:cNvCxnSpPr>
          <p:nvPr/>
        </p:nvCxnSpPr>
        <p:spPr>
          <a:xfrm flipH="1">
            <a:off x="5115703" y="384517"/>
            <a:ext cx="1" cy="3974649"/>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00316B7-A75A-DF49-BE2B-BAF37BE5C8FA}"/>
              </a:ext>
            </a:extLst>
          </p:cNvPr>
          <p:cNvCxnSpPr>
            <a:cxnSpLocks/>
          </p:cNvCxnSpPr>
          <p:nvPr/>
        </p:nvCxnSpPr>
        <p:spPr>
          <a:xfrm>
            <a:off x="7510218" y="384517"/>
            <a:ext cx="0" cy="3974649"/>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60" name="Title 3">
            <a:extLst>
              <a:ext uri="{FF2B5EF4-FFF2-40B4-BE49-F238E27FC236}">
                <a16:creationId xmlns:a16="http://schemas.microsoft.com/office/drawing/2014/main" id="{E64146DF-5304-EE48-8472-6D7A703CA825}"/>
              </a:ext>
            </a:extLst>
          </p:cNvPr>
          <p:cNvSpPr>
            <a:spLocks noGrp="1"/>
          </p:cNvSpPr>
          <p:nvPr>
            <p:ph type="title"/>
          </p:nvPr>
        </p:nvSpPr>
        <p:spPr>
          <a:xfrm>
            <a:off x="141135" y="178309"/>
            <a:ext cx="8592455" cy="412416"/>
          </a:xfrm>
        </p:spPr>
        <p:txBody>
          <a:bodyPr/>
          <a:lstStyle/>
          <a:p>
            <a:r>
              <a:rPr lang="en-US" sz="3200" dirty="0"/>
              <a:t>Teams</a:t>
            </a:r>
            <a:br>
              <a:rPr lang="en-US" dirty="0"/>
            </a:br>
            <a:endParaRPr lang="en-US" sz="2000" dirty="0">
              <a:solidFill>
                <a:schemeClr val="accent2"/>
              </a:solidFill>
            </a:endParaRPr>
          </a:p>
        </p:txBody>
      </p:sp>
    </p:spTree>
    <p:extLst>
      <p:ext uri="{BB962C8B-B14F-4D97-AF65-F5344CB8AC3E}">
        <p14:creationId xmlns:p14="http://schemas.microsoft.com/office/powerpoint/2010/main" val="22201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a:xfrm>
            <a:off x="228600" y="4846821"/>
            <a:ext cx="6400800" cy="137160"/>
          </a:xfrm>
        </p:spPr>
        <p:txBody>
          <a:bodyPr/>
          <a:lstStyle/>
          <a:p>
            <a:r>
              <a:rPr lang="de-DE" dirty="0"/>
              <a:t>IBM Cloud / © 2019 IBM Corporation</a:t>
            </a:r>
            <a:endParaRPr lang="en-US" dirty="0"/>
          </a:p>
        </p:txBody>
      </p:sp>
      <p:sp>
        <p:nvSpPr>
          <p:cNvPr id="60" name="Title 3">
            <a:extLst>
              <a:ext uri="{FF2B5EF4-FFF2-40B4-BE49-F238E27FC236}">
                <a16:creationId xmlns:a16="http://schemas.microsoft.com/office/drawing/2014/main" id="{E64146DF-5304-EE48-8472-6D7A703CA825}"/>
              </a:ext>
            </a:extLst>
          </p:cNvPr>
          <p:cNvSpPr>
            <a:spLocks noGrp="1"/>
          </p:cNvSpPr>
          <p:nvPr>
            <p:ph type="title"/>
          </p:nvPr>
        </p:nvSpPr>
        <p:spPr>
          <a:xfrm>
            <a:off x="141135" y="178309"/>
            <a:ext cx="8338986" cy="434610"/>
          </a:xfrm>
        </p:spPr>
        <p:txBody>
          <a:bodyPr/>
          <a:lstStyle/>
          <a:p>
            <a:r>
              <a:rPr lang="en-US" sz="3200" dirty="0"/>
              <a:t>Accessing team web site</a:t>
            </a:r>
            <a:endParaRPr lang="en-US" sz="2000" dirty="0">
              <a:solidFill>
                <a:srgbClr val="FF0000"/>
              </a:solidFill>
            </a:endParaRPr>
          </a:p>
        </p:txBody>
      </p:sp>
      <p:sp>
        <p:nvSpPr>
          <p:cNvPr id="14" name="Title 3">
            <a:extLst>
              <a:ext uri="{FF2B5EF4-FFF2-40B4-BE49-F238E27FC236}">
                <a16:creationId xmlns:a16="http://schemas.microsoft.com/office/drawing/2014/main" id="{75D3D655-6CB4-5A4B-8103-09F77A926BE5}"/>
              </a:ext>
            </a:extLst>
          </p:cNvPr>
          <p:cNvSpPr txBox="1">
            <a:spLocks/>
          </p:cNvSpPr>
          <p:nvPr/>
        </p:nvSpPr>
        <p:spPr>
          <a:xfrm>
            <a:off x="1738899" y="851678"/>
            <a:ext cx="5306992" cy="50014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3200" dirty="0"/>
              <a:t>http://169.62.220.158:</a:t>
            </a:r>
            <a:r>
              <a:rPr lang="en-US" sz="3200" dirty="0">
                <a:solidFill>
                  <a:srgbClr val="FF0000"/>
                </a:solidFill>
              </a:rPr>
              <a:t>{port#}</a:t>
            </a:r>
            <a:endParaRPr lang="en-US" sz="2000" dirty="0">
              <a:solidFill>
                <a:srgbClr val="FF0000"/>
              </a:solidFill>
            </a:endParaRPr>
          </a:p>
        </p:txBody>
      </p:sp>
      <p:pic>
        <p:nvPicPr>
          <p:cNvPr id="2" name="Picture 1">
            <a:extLst>
              <a:ext uri="{FF2B5EF4-FFF2-40B4-BE49-F238E27FC236}">
                <a16:creationId xmlns:a16="http://schemas.microsoft.com/office/drawing/2014/main" id="{1361247E-AA97-4340-BBE4-46942951AFF4}"/>
              </a:ext>
            </a:extLst>
          </p:cNvPr>
          <p:cNvPicPr>
            <a:picLocks noChangeAspect="1"/>
          </p:cNvPicPr>
          <p:nvPr/>
        </p:nvPicPr>
        <p:blipFill>
          <a:blip r:embed="rId2"/>
          <a:stretch>
            <a:fillRect/>
          </a:stretch>
        </p:blipFill>
        <p:spPr>
          <a:xfrm>
            <a:off x="832720" y="2456922"/>
            <a:ext cx="7353300" cy="1651000"/>
          </a:xfrm>
          <a:prstGeom prst="rect">
            <a:avLst/>
          </a:prstGeom>
          <a:ln>
            <a:solidFill>
              <a:schemeClr val="accent2"/>
            </a:solidFill>
          </a:ln>
        </p:spPr>
      </p:pic>
      <p:sp>
        <p:nvSpPr>
          <p:cNvPr id="12" name="Title 3">
            <a:extLst>
              <a:ext uri="{FF2B5EF4-FFF2-40B4-BE49-F238E27FC236}">
                <a16:creationId xmlns:a16="http://schemas.microsoft.com/office/drawing/2014/main" id="{963B193B-B8F0-AC4C-A9D2-CBDFFED96B7F}"/>
              </a:ext>
            </a:extLst>
          </p:cNvPr>
          <p:cNvSpPr txBox="1">
            <a:spLocks/>
          </p:cNvSpPr>
          <p:nvPr/>
        </p:nvSpPr>
        <p:spPr>
          <a:xfrm>
            <a:off x="2818356" y="1936689"/>
            <a:ext cx="4678471"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t>Team name and color will be shown</a:t>
            </a:r>
            <a:br>
              <a:rPr lang="en-US" sz="1800" dirty="0"/>
            </a:br>
            <a:endParaRPr lang="en-US" sz="1800" dirty="0">
              <a:solidFill>
                <a:schemeClr val="accent2"/>
              </a:solidFill>
            </a:endParaRPr>
          </a:p>
        </p:txBody>
      </p:sp>
      <p:cxnSp>
        <p:nvCxnSpPr>
          <p:cNvPr id="13" name="Straight Arrow Connector 12">
            <a:extLst>
              <a:ext uri="{FF2B5EF4-FFF2-40B4-BE49-F238E27FC236}">
                <a16:creationId xmlns:a16="http://schemas.microsoft.com/office/drawing/2014/main" id="{FBB052A4-C8EC-884D-A056-D895D9DC0262}"/>
              </a:ext>
            </a:extLst>
          </p:cNvPr>
          <p:cNvCxnSpPr>
            <a:cxnSpLocks/>
          </p:cNvCxnSpPr>
          <p:nvPr/>
        </p:nvCxnSpPr>
        <p:spPr>
          <a:xfrm flipH="1">
            <a:off x="2423786" y="2217107"/>
            <a:ext cx="394570" cy="3546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65ECB84-8CB5-EF44-9A28-9D8999DFFC7D}"/>
              </a:ext>
            </a:extLst>
          </p:cNvPr>
          <p:cNvCxnSpPr>
            <a:cxnSpLocks/>
          </p:cNvCxnSpPr>
          <p:nvPr/>
        </p:nvCxnSpPr>
        <p:spPr>
          <a:xfrm flipH="1">
            <a:off x="2423786" y="2217107"/>
            <a:ext cx="394570" cy="129018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9" name="Title 3">
            <a:extLst>
              <a:ext uri="{FF2B5EF4-FFF2-40B4-BE49-F238E27FC236}">
                <a16:creationId xmlns:a16="http://schemas.microsoft.com/office/drawing/2014/main" id="{54C98BD5-FBF6-5249-842D-A421BFB35931}"/>
              </a:ext>
            </a:extLst>
          </p:cNvPr>
          <p:cNvSpPr txBox="1">
            <a:spLocks/>
          </p:cNvSpPr>
          <p:nvPr/>
        </p:nvSpPr>
        <p:spPr>
          <a:xfrm>
            <a:off x="2684872" y="4203599"/>
            <a:ext cx="5795250" cy="7118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b="1" dirty="0">
                <a:solidFill>
                  <a:srgbClr val="00B050"/>
                </a:solidFill>
              </a:rPr>
              <a:t>Green checkmark 	- </a:t>
            </a:r>
            <a:r>
              <a:rPr lang="en-US" sz="1800" dirty="0"/>
              <a:t>item is completed</a:t>
            </a:r>
          </a:p>
          <a:p>
            <a:r>
              <a:rPr lang="en-US" sz="1800" b="1" dirty="0">
                <a:solidFill>
                  <a:srgbClr val="FF0000"/>
                </a:solidFill>
              </a:rPr>
              <a:t>Red circle</a:t>
            </a:r>
            <a:r>
              <a:rPr lang="en-US" sz="1800" dirty="0">
                <a:solidFill>
                  <a:schemeClr val="bg1"/>
                </a:solidFill>
              </a:rPr>
              <a:t>			</a:t>
            </a:r>
            <a:r>
              <a:rPr lang="en-US" sz="1800" b="1" dirty="0">
                <a:solidFill>
                  <a:srgbClr val="FF0000"/>
                </a:solidFill>
              </a:rPr>
              <a:t>-</a:t>
            </a:r>
            <a:r>
              <a:rPr lang="en-US" sz="1800" dirty="0">
                <a:solidFill>
                  <a:schemeClr val="bg1"/>
                </a:solidFill>
              </a:rPr>
              <a:t> item is waiting to be completed</a:t>
            </a:r>
          </a:p>
        </p:txBody>
      </p:sp>
      <p:sp>
        <p:nvSpPr>
          <p:cNvPr id="20" name="Title 3">
            <a:extLst>
              <a:ext uri="{FF2B5EF4-FFF2-40B4-BE49-F238E27FC236}">
                <a16:creationId xmlns:a16="http://schemas.microsoft.com/office/drawing/2014/main" id="{A62AAA18-96D7-A347-A117-F0C75357E908}"/>
              </a:ext>
            </a:extLst>
          </p:cNvPr>
          <p:cNvSpPr txBox="1">
            <a:spLocks/>
          </p:cNvSpPr>
          <p:nvPr/>
        </p:nvSpPr>
        <p:spPr>
          <a:xfrm>
            <a:off x="8311280" y="3391347"/>
            <a:ext cx="765671" cy="71180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200" dirty="0"/>
              <a:t>Sequence number</a:t>
            </a:r>
            <a:endParaRPr lang="en-US" sz="1200" dirty="0">
              <a:solidFill>
                <a:schemeClr val="accent2"/>
              </a:solidFill>
            </a:endParaRPr>
          </a:p>
        </p:txBody>
      </p:sp>
      <p:cxnSp>
        <p:nvCxnSpPr>
          <p:cNvPr id="21" name="Straight Arrow Connector 20">
            <a:extLst>
              <a:ext uri="{FF2B5EF4-FFF2-40B4-BE49-F238E27FC236}">
                <a16:creationId xmlns:a16="http://schemas.microsoft.com/office/drawing/2014/main" id="{A60FAA54-F211-F44D-96A5-CC9C006BEA7F}"/>
              </a:ext>
            </a:extLst>
          </p:cNvPr>
          <p:cNvCxnSpPr>
            <a:cxnSpLocks/>
          </p:cNvCxnSpPr>
          <p:nvPr/>
        </p:nvCxnSpPr>
        <p:spPr>
          <a:xfrm flipH="1">
            <a:off x="7598979" y="3599142"/>
            <a:ext cx="71230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1417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B7DE262-0CAF-FC4C-B775-CE37261A3A32}"/>
              </a:ext>
            </a:extLst>
          </p:cNvPr>
          <p:cNvPicPr>
            <a:picLocks noChangeAspect="1"/>
          </p:cNvPicPr>
          <p:nvPr/>
        </p:nvPicPr>
        <p:blipFill>
          <a:blip r:embed="rId2"/>
          <a:stretch>
            <a:fillRect/>
          </a:stretch>
        </p:blipFill>
        <p:spPr>
          <a:xfrm>
            <a:off x="3104297" y="3482350"/>
            <a:ext cx="5585154" cy="922592"/>
          </a:xfrm>
          <a:prstGeom prst="rect">
            <a:avLst/>
          </a:prstGeom>
        </p:spPr>
      </p:pic>
      <p:pic>
        <p:nvPicPr>
          <p:cNvPr id="8" name="Picture 7">
            <a:extLst>
              <a:ext uri="{FF2B5EF4-FFF2-40B4-BE49-F238E27FC236}">
                <a16:creationId xmlns:a16="http://schemas.microsoft.com/office/drawing/2014/main" id="{78DB28B9-597C-E944-B574-024340927F65}"/>
              </a:ext>
            </a:extLst>
          </p:cNvPr>
          <p:cNvPicPr>
            <a:picLocks noChangeAspect="1"/>
          </p:cNvPicPr>
          <p:nvPr/>
        </p:nvPicPr>
        <p:blipFill>
          <a:blip r:embed="rId3"/>
          <a:stretch>
            <a:fillRect/>
          </a:stretch>
        </p:blipFill>
        <p:spPr>
          <a:xfrm>
            <a:off x="481505" y="1747957"/>
            <a:ext cx="7124700" cy="1270000"/>
          </a:xfrm>
          <a:prstGeom prst="rect">
            <a:avLst/>
          </a:prstGeom>
        </p:spPr>
      </p:pic>
      <p:pic>
        <p:nvPicPr>
          <p:cNvPr id="2" name="Picture 1">
            <a:extLst>
              <a:ext uri="{FF2B5EF4-FFF2-40B4-BE49-F238E27FC236}">
                <a16:creationId xmlns:a16="http://schemas.microsoft.com/office/drawing/2014/main" id="{D6F4DC15-767A-F342-9B87-015E1555E3D5}"/>
              </a:ext>
            </a:extLst>
          </p:cNvPr>
          <p:cNvPicPr>
            <a:picLocks noChangeAspect="1"/>
          </p:cNvPicPr>
          <p:nvPr/>
        </p:nvPicPr>
        <p:blipFill>
          <a:blip r:embed="rId4"/>
          <a:stretch>
            <a:fillRect/>
          </a:stretch>
        </p:blipFill>
        <p:spPr>
          <a:xfrm>
            <a:off x="3104297" y="317891"/>
            <a:ext cx="5119195" cy="1149387"/>
          </a:xfrm>
          <a:prstGeom prst="rect">
            <a:avLst/>
          </a:prstGeom>
        </p:spPr>
      </p:pic>
      <p:sp>
        <p:nvSpPr>
          <p:cNvPr id="4" name="Title 3"/>
          <p:cNvSpPr>
            <a:spLocks noGrp="1"/>
          </p:cNvSpPr>
          <p:nvPr>
            <p:ph type="title"/>
          </p:nvPr>
        </p:nvSpPr>
        <p:spPr>
          <a:xfrm>
            <a:off x="758917" y="178308"/>
            <a:ext cx="5531897" cy="412416"/>
          </a:xfrm>
        </p:spPr>
        <p:txBody>
          <a:bodyPr/>
          <a:lstStyle/>
          <a:p>
            <a:r>
              <a:rPr lang="en-US" sz="3200" dirty="0"/>
              <a:t>Collector</a:t>
            </a: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10" name="Title 3">
            <a:extLst>
              <a:ext uri="{FF2B5EF4-FFF2-40B4-BE49-F238E27FC236}">
                <a16:creationId xmlns:a16="http://schemas.microsoft.com/office/drawing/2014/main" id="{8536550A-C606-CB4E-B833-44A30357013B}"/>
              </a:ext>
            </a:extLst>
          </p:cNvPr>
          <p:cNvSpPr txBox="1">
            <a:spLocks/>
          </p:cNvSpPr>
          <p:nvPr/>
        </p:nvSpPr>
        <p:spPr>
          <a:xfrm>
            <a:off x="1402953" y="2959381"/>
            <a:ext cx="4332314" cy="27805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solidFill>
                  <a:srgbClr val="0091FF"/>
                </a:solidFill>
              </a:rPr>
              <a:t>Button selection and order is tracked</a:t>
            </a:r>
            <a:r>
              <a:rPr lang="en-US" sz="1800" dirty="0"/>
              <a:t> </a:t>
            </a:r>
            <a:br>
              <a:rPr lang="en-US" sz="1800" dirty="0"/>
            </a:br>
            <a:endParaRPr lang="en-US" sz="1800" dirty="0">
              <a:solidFill>
                <a:schemeClr val="accent2"/>
              </a:solidFill>
            </a:endParaRPr>
          </a:p>
        </p:txBody>
      </p:sp>
      <p:sp>
        <p:nvSpPr>
          <p:cNvPr id="11" name="Title 3">
            <a:extLst>
              <a:ext uri="{FF2B5EF4-FFF2-40B4-BE49-F238E27FC236}">
                <a16:creationId xmlns:a16="http://schemas.microsoft.com/office/drawing/2014/main" id="{F940B392-A90D-5449-A4F1-6A2794D68393}"/>
              </a:ext>
            </a:extLst>
          </p:cNvPr>
          <p:cNvSpPr txBox="1">
            <a:spLocks/>
          </p:cNvSpPr>
          <p:nvPr/>
        </p:nvSpPr>
        <p:spPr>
          <a:xfrm>
            <a:off x="4400287" y="1285413"/>
            <a:ext cx="3205918" cy="27151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solidFill>
                  <a:srgbClr val="0091FF"/>
                </a:solidFill>
              </a:rPr>
              <a:t>Tracking items</a:t>
            </a:r>
            <a:r>
              <a:rPr lang="en-US" sz="1800" dirty="0"/>
              <a:t> </a:t>
            </a:r>
            <a:br>
              <a:rPr lang="en-US" sz="1800" dirty="0"/>
            </a:br>
            <a:endParaRPr lang="en-US" sz="1800" dirty="0">
              <a:solidFill>
                <a:schemeClr val="accent2"/>
              </a:solidFill>
            </a:endParaRPr>
          </a:p>
        </p:txBody>
      </p:sp>
      <p:sp>
        <p:nvSpPr>
          <p:cNvPr id="12" name="Title 3">
            <a:extLst>
              <a:ext uri="{FF2B5EF4-FFF2-40B4-BE49-F238E27FC236}">
                <a16:creationId xmlns:a16="http://schemas.microsoft.com/office/drawing/2014/main" id="{45528CFE-E6B1-F14C-A719-553E9AE7FE7B}"/>
              </a:ext>
            </a:extLst>
          </p:cNvPr>
          <p:cNvSpPr txBox="1">
            <a:spLocks/>
          </p:cNvSpPr>
          <p:nvPr/>
        </p:nvSpPr>
        <p:spPr>
          <a:xfrm>
            <a:off x="4261381" y="4452121"/>
            <a:ext cx="4332314" cy="2657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solidFill>
                  <a:srgbClr val="0091FF"/>
                </a:solidFill>
              </a:rPr>
              <a:t>Please provide your feedback</a:t>
            </a:r>
            <a:endParaRPr lang="en-US" sz="1800" dirty="0">
              <a:solidFill>
                <a:schemeClr val="accent2"/>
              </a:solidFill>
            </a:endParaRPr>
          </a:p>
        </p:txBody>
      </p:sp>
      <p:cxnSp>
        <p:nvCxnSpPr>
          <p:cNvPr id="14" name="Straight Connector 13">
            <a:extLst>
              <a:ext uri="{FF2B5EF4-FFF2-40B4-BE49-F238E27FC236}">
                <a16:creationId xmlns:a16="http://schemas.microsoft.com/office/drawing/2014/main" id="{DE566F7F-720D-1844-88BF-0136FCCE8CBC}"/>
              </a:ext>
            </a:extLst>
          </p:cNvPr>
          <p:cNvCxnSpPr/>
          <p:nvPr/>
        </p:nvCxnSpPr>
        <p:spPr>
          <a:xfrm>
            <a:off x="420011" y="1623580"/>
            <a:ext cx="8399524" cy="0"/>
          </a:xfrm>
          <a:prstGeom prst="line">
            <a:avLst/>
          </a:prstGeom>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3C054B9-FFD1-BE45-984F-44999ADEC8D1}"/>
              </a:ext>
            </a:extLst>
          </p:cNvPr>
          <p:cNvCxnSpPr/>
          <p:nvPr/>
        </p:nvCxnSpPr>
        <p:spPr>
          <a:xfrm>
            <a:off x="372238" y="3435170"/>
            <a:ext cx="8399524" cy="0"/>
          </a:xfrm>
          <a:prstGeom prst="line">
            <a:avLst/>
          </a:prstGeom>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2210635-86DB-8B4C-8577-BD6F5EC21D99}"/>
              </a:ext>
            </a:extLst>
          </p:cNvPr>
          <p:cNvPicPr>
            <a:picLocks noChangeAspect="1"/>
          </p:cNvPicPr>
          <p:nvPr/>
        </p:nvPicPr>
        <p:blipFill>
          <a:blip r:embed="rId5"/>
          <a:stretch>
            <a:fillRect/>
          </a:stretch>
        </p:blipFill>
        <p:spPr>
          <a:xfrm>
            <a:off x="146961" y="108000"/>
            <a:ext cx="546100" cy="546100"/>
          </a:xfrm>
          <a:prstGeom prst="rect">
            <a:avLst/>
          </a:prstGeom>
        </p:spPr>
      </p:pic>
      <p:sp>
        <p:nvSpPr>
          <p:cNvPr id="17" name="Oval 16">
            <a:extLst>
              <a:ext uri="{FF2B5EF4-FFF2-40B4-BE49-F238E27FC236}">
                <a16:creationId xmlns:a16="http://schemas.microsoft.com/office/drawing/2014/main" id="{B30A609A-7D27-4C46-B82E-735C010FEE4B}"/>
              </a:ext>
            </a:extLst>
          </p:cNvPr>
          <p:cNvSpPr/>
          <p:nvPr/>
        </p:nvSpPr>
        <p:spPr>
          <a:xfrm>
            <a:off x="5521414" y="3714235"/>
            <a:ext cx="672909" cy="303282"/>
          </a:xfrm>
          <a:prstGeom prst="ellipse">
            <a:avLst/>
          </a:prstGeom>
          <a:ln w="1905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0" name="Oval 19">
            <a:extLst>
              <a:ext uri="{FF2B5EF4-FFF2-40B4-BE49-F238E27FC236}">
                <a16:creationId xmlns:a16="http://schemas.microsoft.com/office/drawing/2014/main" id="{D766A5D6-6569-1045-9E70-69FE10D0640E}"/>
              </a:ext>
            </a:extLst>
          </p:cNvPr>
          <p:cNvSpPr/>
          <p:nvPr/>
        </p:nvSpPr>
        <p:spPr>
          <a:xfrm>
            <a:off x="3049116" y="557659"/>
            <a:ext cx="672909" cy="303282"/>
          </a:xfrm>
          <a:prstGeom prst="ellipse">
            <a:avLst/>
          </a:prstGeom>
          <a:ln w="19050">
            <a:solidFill>
              <a:srgbClr val="FF0000"/>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477812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A254666-B765-9847-83A3-4E5C1A6DAC49}"/>
              </a:ext>
            </a:extLst>
          </p:cNvPr>
          <p:cNvPicPr>
            <a:picLocks noChangeAspect="1"/>
          </p:cNvPicPr>
          <p:nvPr/>
        </p:nvPicPr>
        <p:blipFill>
          <a:blip r:embed="rId2"/>
          <a:stretch>
            <a:fillRect/>
          </a:stretch>
        </p:blipFill>
        <p:spPr>
          <a:xfrm>
            <a:off x="1714500" y="1473200"/>
            <a:ext cx="5715000" cy="2197100"/>
          </a:xfrm>
          <a:prstGeom prst="rect">
            <a:avLst/>
          </a:prstGeom>
        </p:spPr>
      </p:pic>
      <p:sp>
        <p:nvSpPr>
          <p:cNvPr id="6" name="Footer Placeholder 3"/>
          <p:cNvSpPr>
            <a:spLocks noGrp="1"/>
          </p:cNvSpPr>
          <p:nvPr>
            <p:ph type="ftr" sz="quarter" idx="10"/>
          </p:nvPr>
        </p:nvSpPr>
        <p:spPr>
          <a:xfrm>
            <a:off x="228600" y="4846821"/>
            <a:ext cx="6400800" cy="137160"/>
          </a:xfrm>
        </p:spPr>
        <p:txBody>
          <a:bodyPr/>
          <a:lstStyle/>
          <a:p>
            <a:r>
              <a:rPr lang="de-DE" dirty="0"/>
              <a:t>IBM Cloud / © 2019 IBM Corporation</a:t>
            </a:r>
            <a:endParaRPr lang="en-US" dirty="0"/>
          </a:p>
        </p:txBody>
      </p:sp>
      <p:sp>
        <p:nvSpPr>
          <p:cNvPr id="60" name="Title 3">
            <a:extLst>
              <a:ext uri="{FF2B5EF4-FFF2-40B4-BE49-F238E27FC236}">
                <a16:creationId xmlns:a16="http://schemas.microsoft.com/office/drawing/2014/main" id="{E64146DF-5304-EE48-8472-6D7A703CA825}"/>
              </a:ext>
            </a:extLst>
          </p:cNvPr>
          <p:cNvSpPr>
            <a:spLocks noGrp="1"/>
          </p:cNvSpPr>
          <p:nvPr>
            <p:ph type="title"/>
          </p:nvPr>
        </p:nvSpPr>
        <p:spPr>
          <a:xfrm>
            <a:off x="141135" y="178309"/>
            <a:ext cx="8338986" cy="434610"/>
          </a:xfrm>
        </p:spPr>
        <p:txBody>
          <a:bodyPr/>
          <a:lstStyle/>
          <a:p>
            <a:r>
              <a:rPr lang="en-US" sz="3200" dirty="0"/>
              <a:t>Accessing the lab instructions – Option 1</a:t>
            </a:r>
            <a:endParaRPr lang="en-US" sz="2000" dirty="0">
              <a:solidFill>
                <a:srgbClr val="FF0000"/>
              </a:solidFill>
            </a:endParaRPr>
          </a:p>
        </p:txBody>
      </p:sp>
      <p:sp>
        <p:nvSpPr>
          <p:cNvPr id="10" name="Title 3">
            <a:extLst>
              <a:ext uri="{FF2B5EF4-FFF2-40B4-BE49-F238E27FC236}">
                <a16:creationId xmlns:a16="http://schemas.microsoft.com/office/drawing/2014/main" id="{61A4422E-1A86-1245-ABE0-3E2AA3A19073}"/>
              </a:ext>
            </a:extLst>
          </p:cNvPr>
          <p:cNvSpPr txBox="1">
            <a:spLocks/>
          </p:cNvSpPr>
          <p:nvPr/>
        </p:nvSpPr>
        <p:spPr>
          <a:xfrm>
            <a:off x="2388476" y="881496"/>
            <a:ext cx="5243061"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t>Step 1: Select tab Questions/Labs &amp; Answers</a:t>
            </a:r>
            <a:br>
              <a:rPr lang="en-US" sz="1800" dirty="0"/>
            </a:br>
            <a:endParaRPr lang="en-US" sz="1800" dirty="0">
              <a:solidFill>
                <a:schemeClr val="accent2"/>
              </a:solidFill>
            </a:endParaRPr>
          </a:p>
        </p:txBody>
      </p:sp>
      <p:sp>
        <p:nvSpPr>
          <p:cNvPr id="15" name="Title 3">
            <a:extLst>
              <a:ext uri="{FF2B5EF4-FFF2-40B4-BE49-F238E27FC236}">
                <a16:creationId xmlns:a16="http://schemas.microsoft.com/office/drawing/2014/main" id="{98377796-4DDC-8544-BEEC-E888674ECC1A}"/>
              </a:ext>
            </a:extLst>
          </p:cNvPr>
          <p:cNvSpPr txBox="1">
            <a:spLocks/>
          </p:cNvSpPr>
          <p:nvPr/>
        </p:nvSpPr>
        <p:spPr>
          <a:xfrm>
            <a:off x="1287131" y="4218082"/>
            <a:ext cx="5494282"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t>Step 2: Select item Lab Tools</a:t>
            </a:r>
            <a:endParaRPr lang="en-US" sz="1800" dirty="0">
              <a:solidFill>
                <a:schemeClr val="accent2"/>
              </a:solidFill>
            </a:endParaRPr>
          </a:p>
        </p:txBody>
      </p:sp>
      <p:cxnSp>
        <p:nvCxnSpPr>
          <p:cNvPr id="9" name="Straight Arrow Connector 8">
            <a:extLst>
              <a:ext uri="{FF2B5EF4-FFF2-40B4-BE49-F238E27FC236}">
                <a16:creationId xmlns:a16="http://schemas.microsoft.com/office/drawing/2014/main" id="{F846F857-1E7B-424F-A268-B49952654A66}"/>
              </a:ext>
            </a:extLst>
          </p:cNvPr>
          <p:cNvCxnSpPr>
            <a:cxnSpLocks/>
          </p:cNvCxnSpPr>
          <p:nvPr/>
        </p:nvCxnSpPr>
        <p:spPr>
          <a:xfrm>
            <a:off x="2506717" y="1137680"/>
            <a:ext cx="685800" cy="39492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51F91A0-B866-DB47-B6C4-DF59DEB4087D}"/>
              </a:ext>
            </a:extLst>
          </p:cNvPr>
          <p:cNvCxnSpPr>
            <a:cxnSpLocks/>
          </p:cNvCxnSpPr>
          <p:nvPr/>
        </p:nvCxnSpPr>
        <p:spPr>
          <a:xfrm flipV="1">
            <a:off x="1371601" y="3460531"/>
            <a:ext cx="1016875" cy="65181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0" name="Title 3">
            <a:extLst>
              <a:ext uri="{FF2B5EF4-FFF2-40B4-BE49-F238E27FC236}">
                <a16:creationId xmlns:a16="http://schemas.microsoft.com/office/drawing/2014/main" id="{5469F3AD-E8C7-524A-8140-63D3ED743DA3}"/>
              </a:ext>
            </a:extLst>
          </p:cNvPr>
          <p:cNvSpPr txBox="1">
            <a:spLocks/>
          </p:cNvSpPr>
          <p:nvPr/>
        </p:nvSpPr>
        <p:spPr>
          <a:xfrm>
            <a:off x="4885482" y="3555928"/>
            <a:ext cx="3791862"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t>Step 3: Press Question/Lab button</a:t>
            </a:r>
            <a:endParaRPr lang="en-US" sz="1800" dirty="0">
              <a:solidFill>
                <a:schemeClr val="accent2"/>
              </a:solidFill>
            </a:endParaRPr>
          </a:p>
        </p:txBody>
      </p:sp>
      <p:cxnSp>
        <p:nvCxnSpPr>
          <p:cNvPr id="31" name="Straight Arrow Connector 30">
            <a:extLst>
              <a:ext uri="{FF2B5EF4-FFF2-40B4-BE49-F238E27FC236}">
                <a16:creationId xmlns:a16="http://schemas.microsoft.com/office/drawing/2014/main" id="{7BADCFD1-987A-A94E-980D-109D10BAF20B}"/>
              </a:ext>
            </a:extLst>
          </p:cNvPr>
          <p:cNvCxnSpPr>
            <a:cxnSpLocks/>
          </p:cNvCxnSpPr>
          <p:nvPr/>
        </p:nvCxnSpPr>
        <p:spPr>
          <a:xfrm flipH="1" flipV="1">
            <a:off x="4650828" y="2364722"/>
            <a:ext cx="234654" cy="117857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92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a:xfrm>
            <a:off x="228600" y="4846821"/>
            <a:ext cx="6400800" cy="137160"/>
          </a:xfrm>
        </p:spPr>
        <p:txBody>
          <a:bodyPr/>
          <a:lstStyle/>
          <a:p>
            <a:r>
              <a:rPr lang="de-DE" dirty="0"/>
              <a:t>IBM Cloud / © 2019 IBM Corporation</a:t>
            </a:r>
            <a:endParaRPr lang="en-US" dirty="0"/>
          </a:p>
        </p:txBody>
      </p:sp>
      <p:sp>
        <p:nvSpPr>
          <p:cNvPr id="10" name="Title 3">
            <a:extLst>
              <a:ext uri="{FF2B5EF4-FFF2-40B4-BE49-F238E27FC236}">
                <a16:creationId xmlns:a16="http://schemas.microsoft.com/office/drawing/2014/main" id="{61A4422E-1A86-1245-ABE0-3E2AA3A19073}"/>
              </a:ext>
            </a:extLst>
          </p:cNvPr>
          <p:cNvSpPr txBox="1">
            <a:spLocks/>
          </p:cNvSpPr>
          <p:nvPr/>
        </p:nvSpPr>
        <p:spPr>
          <a:xfrm>
            <a:off x="4728629" y="1088358"/>
            <a:ext cx="3429000"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t>Step 1: Select tab Information</a:t>
            </a:r>
            <a:br>
              <a:rPr lang="en-US" sz="1800" dirty="0"/>
            </a:br>
            <a:endParaRPr lang="en-US" sz="1800" dirty="0">
              <a:solidFill>
                <a:schemeClr val="accent2"/>
              </a:solidFill>
            </a:endParaRPr>
          </a:p>
        </p:txBody>
      </p:sp>
      <p:pic>
        <p:nvPicPr>
          <p:cNvPr id="5" name="Picture 4">
            <a:extLst>
              <a:ext uri="{FF2B5EF4-FFF2-40B4-BE49-F238E27FC236}">
                <a16:creationId xmlns:a16="http://schemas.microsoft.com/office/drawing/2014/main" id="{5AD225C9-81B5-B54F-92A7-15D83C5555F6}"/>
              </a:ext>
            </a:extLst>
          </p:cNvPr>
          <p:cNvPicPr>
            <a:picLocks noChangeAspect="1"/>
          </p:cNvPicPr>
          <p:nvPr/>
        </p:nvPicPr>
        <p:blipFill>
          <a:blip r:embed="rId2"/>
          <a:stretch>
            <a:fillRect/>
          </a:stretch>
        </p:blipFill>
        <p:spPr>
          <a:xfrm>
            <a:off x="1528229" y="1910080"/>
            <a:ext cx="7200900" cy="2235200"/>
          </a:xfrm>
          <a:prstGeom prst="rect">
            <a:avLst/>
          </a:prstGeom>
          <a:ln w="25400">
            <a:solidFill>
              <a:schemeClr val="accent3"/>
            </a:solidFill>
          </a:ln>
        </p:spPr>
      </p:pic>
      <p:sp>
        <p:nvSpPr>
          <p:cNvPr id="15" name="Title 3">
            <a:extLst>
              <a:ext uri="{FF2B5EF4-FFF2-40B4-BE49-F238E27FC236}">
                <a16:creationId xmlns:a16="http://schemas.microsoft.com/office/drawing/2014/main" id="{98377796-4DDC-8544-BEEC-E888674ECC1A}"/>
              </a:ext>
            </a:extLst>
          </p:cNvPr>
          <p:cNvSpPr txBox="1">
            <a:spLocks/>
          </p:cNvSpPr>
          <p:nvPr/>
        </p:nvSpPr>
        <p:spPr>
          <a:xfrm>
            <a:off x="1491139" y="4331849"/>
            <a:ext cx="5494282"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t>Step 2: Select Tools CLI install lab (either one)</a:t>
            </a:r>
            <a:br>
              <a:rPr lang="en-US" sz="1800" dirty="0"/>
            </a:br>
            <a:endParaRPr lang="en-US" sz="1800" dirty="0">
              <a:solidFill>
                <a:schemeClr val="accent2"/>
              </a:solidFill>
            </a:endParaRPr>
          </a:p>
        </p:txBody>
      </p:sp>
      <p:cxnSp>
        <p:nvCxnSpPr>
          <p:cNvPr id="9" name="Straight Arrow Connector 8">
            <a:extLst>
              <a:ext uri="{FF2B5EF4-FFF2-40B4-BE49-F238E27FC236}">
                <a16:creationId xmlns:a16="http://schemas.microsoft.com/office/drawing/2014/main" id="{F846F857-1E7B-424F-A268-B49952654A66}"/>
              </a:ext>
            </a:extLst>
          </p:cNvPr>
          <p:cNvCxnSpPr>
            <a:cxnSpLocks/>
          </p:cNvCxnSpPr>
          <p:nvPr/>
        </p:nvCxnSpPr>
        <p:spPr>
          <a:xfrm>
            <a:off x="4832131" y="1369712"/>
            <a:ext cx="512379" cy="9005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51F91A0-B866-DB47-B6C4-DF59DEB4087D}"/>
              </a:ext>
            </a:extLst>
          </p:cNvPr>
          <p:cNvCxnSpPr>
            <a:cxnSpLocks/>
          </p:cNvCxnSpPr>
          <p:nvPr/>
        </p:nvCxnSpPr>
        <p:spPr>
          <a:xfrm flipV="1">
            <a:off x="1528229" y="3681249"/>
            <a:ext cx="371516" cy="57684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Title 3">
            <a:extLst>
              <a:ext uri="{FF2B5EF4-FFF2-40B4-BE49-F238E27FC236}">
                <a16:creationId xmlns:a16="http://schemas.microsoft.com/office/drawing/2014/main" id="{0193C28D-F9B4-EE48-BE6C-6B67A188B9F4}"/>
              </a:ext>
            </a:extLst>
          </p:cNvPr>
          <p:cNvSpPr>
            <a:spLocks noGrp="1"/>
          </p:cNvSpPr>
          <p:nvPr>
            <p:ph type="title"/>
          </p:nvPr>
        </p:nvSpPr>
        <p:spPr>
          <a:xfrm>
            <a:off x="141135" y="178309"/>
            <a:ext cx="8338986" cy="434610"/>
          </a:xfrm>
        </p:spPr>
        <p:txBody>
          <a:bodyPr/>
          <a:lstStyle/>
          <a:p>
            <a:r>
              <a:rPr lang="en-US" sz="3200" dirty="0"/>
              <a:t>Accessing the lab instructions – Option 2</a:t>
            </a:r>
            <a:endParaRPr lang="en-US" sz="2000" dirty="0">
              <a:solidFill>
                <a:srgbClr val="FF0000"/>
              </a:solidFill>
            </a:endParaRPr>
          </a:p>
        </p:txBody>
      </p:sp>
    </p:spTree>
    <p:extLst>
      <p:ext uri="{BB962C8B-B14F-4D97-AF65-F5344CB8AC3E}">
        <p14:creationId xmlns:p14="http://schemas.microsoft.com/office/powerpoint/2010/main" val="1616292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F690-4ACD-DC49-9BE3-95FAE3117BA9}"/>
              </a:ext>
            </a:extLst>
          </p:cNvPr>
          <p:cNvSpPr>
            <a:spLocks noGrp="1"/>
          </p:cNvSpPr>
          <p:nvPr>
            <p:ph type="title"/>
          </p:nvPr>
        </p:nvSpPr>
        <p:spPr/>
        <p:txBody>
          <a:bodyPr/>
          <a:lstStyle/>
          <a:p>
            <a:r>
              <a:rPr lang="en-US" dirty="0"/>
              <a:t>Timing labs</a:t>
            </a:r>
          </a:p>
        </p:txBody>
      </p:sp>
      <p:sp>
        <p:nvSpPr>
          <p:cNvPr id="4" name="Footer Placeholder 3">
            <a:extLst>
              <a:ext uri="{FF2B5EF4-FFF2-40B4-BE49-F238E27FC236}">
                <a16:creationId xmlns:a16="http://schemas.microsoft.com/office/drawing/2014/main" id="{FBA05AA2-9A52-8F4D-BE28-6690FA5C7650}"/>
              </a:ext>
            </a:extLst>
          </p:cNvPr>
          <p:cNvSpPr>
            <a:spLocks noGrp="1"/>
          </p:cNvSpPr>
          <p:nvPr>
            <p:ph type="ftr" sz="quarter" idx="11"/>
          </p:nvPr>
        </p:nvSpPr>
        <p:spPr/>
        <p:txBody>
          <a:bodyPr/>
          <a:lstStyle/>
          <a:p>
            <a:r>
              <a:rPr lang="en-US" dirty="0"/>
              <a:t>IBM Cloud / © IBM Corporation</a:t>
            </a:r>
          </a:p>
        </p:txBody>
      </p:sp>
      <p:pic>
        <p:nvPicPr>
          <p:cNvPr id="6" name="Picture 5">
            <a:extLst>
              <a:ext uri="{FF2B5EF4-FFF2-40B4-BE49-F238E27FC236}">
                <a16:creationId xmlns:a16="http://schemas.microsoft.com/office/drawing/2014/main" id="{8F8EE8C1-A56A-6D48-B632-A8D0E05481D5}"/>
              </a:ext>
            </a:extLst>
          </p:cNvPr>
          <p:cNvPicPr>
            <a:picLocks noChangeAspect="1"/>
          </p:cNvPicPr>
          <p:nvPr/>
        </p:nvPicPr>
        <p:blipFill>
          <a:blip r:embed="rId2"/>
          <a:stretch>
            <a:fillRect/>
          </a:stretch>
        </p:blipFill>
        <p:spPr>
          <a:xfrm>
            <a:off x="1647703" y="4109611"/>
            <a:ext cx="6057329" cy="502049"/>
          </a:xfrm>
          <a:prstGeom prst="rect">
            <a:avLst/>
          </a:prstGeom>
        </p:spPr>
      </p:pic>
      <p:sp>
        <p:nvSpPr>
          <p:cNvPr id="7" name="Title 1">
            <a:extLst>
              <a:ext uri="{FF2B5EF4-FFF2-40B4-BE49-F238E27FC236}">
                <a16:creationId xmlns:a16="http://schemas.microsoft.com/office/drawing/2014/main" id="{EC73E1B9-3695-744A-94CD-68A6A4B70CEF}"/>
              </a:ext>
            </a:extLst>
          </p:cNvPr>
          <p:cNvSpPr txBox="1">
            <a:spLocks/>
          </p:cNvSpPr>
          <p:nvPr/>
        </p:nvSpPr>
        <p:spPr>
          <a:xfrm>
            <a:off x="332967" y="3630715"/>
            <a:ext cx="8686800" cy="37148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When to stop lab work</a:t>
            </a:r>
          </a:p>
        </p:txBody>
      </p:sp>
      <p:grpSp>
        <p:nvGrpSpPr>
          <p:cNvPr id="3" name="Group 2">
            <a:extLst>
              <a:ext uri="{FF2B5EF4-FFF2-40B4-BE49-F238E27FC236}">
                <a16:creationId xmlns:a16="http://schemas.microsoft.com/office/drawing/2014/main" id="{7A8F866C-8847-E84A-9293-C34850204185}"/>
              </a:ext>
            </a:extLst>
          </p:cNvPr>
          <p:cNvGrpSpPr/>
          <p:nvPr/>
        </p:nvGrpSpPr>
        <p:grpSpPr>
          <a:xfrm>
            <a:off x="1881819" y="933531"/>
            <a:ext cx="4994182" cy="2073396"/>
            <a:chOff x="1658618" y="724186"/>
            <a:chExt cx="6046415" cy="2510244"/>
          </a:xfrm>
        </p:grpSpPr>
        <p:pic>
          <p:nvPicPr>
            <p:cNvPr id="5" name="Picture 4">
              <a:extLst>
                <a:ext uri="{FF2B5EF4-FFF2-40B4-BE49-F238E27FC236}">
                  <a16:creationId xmlns:a16="http://schemas.microsoft.com/office/drawing/2014/main" id="{207F1A33-0D48-6A4A-B2D2-B984262C70D8}"/>
                </a:ext>
              </a:extLst>
            </p:cNvPr>
            <p:cNvPicPr>
              <a:picLocks noChangeAspect="1"/>
            </p:cNvPicPr>
            <p:nvPr/>
          </p:nvPicPr>
          <p:blipFill>
            <a:blip r:embed="rId3"/>
            <a:stretch>
              <a:fillRect/>
            </a:stretch>
          </p:blipFill>
          <p:spPr>
            <a:xfrm>
              <a:off x="1658618" y="724186"/>
              <a:ext cx="6046415" cy="2510244"/>
            </a:xfrm>
            <a:prstGeom prst="rect">
              <a:avLst/>
            </a:prstGeom>
          </p:spPr>
        </p:pic>
        <p:pic>
          <p:nvPicPr>
            <p:cNvPr id="8" name="Picture 7">
              <a:extLst>
                <a:ext uri="{FF2B5EF4-FFF2-40B4-BE49-F238E27FC236}">
                  <a16:creationId xmlns:a16="http://schemas.microsoft.com/office/drawing/2014/main" id="{9C77B7F5-9FAB-ED4E-8EA8-DAC649FE4FE4}"/>
                </a:ext>
              </a:extLst>
            </p:cNvPr>
            <p:cNvPicPr>
              <a:picLocks noChangeAspect="1"/>
            </p:cNvPicPr>
            <p:nvPr/>
          </p:nvPicPr>
          <p:blipFill>
            <a:blip r:embed="rId4"/>
            <a:stretch>
              <a:fillRect/>
            </a:stretch>
          </p:blipFill>
          <p:spPr>
            <a:xfrm>
              <a:off x="7289207" y="785391"/>
              <a:ext cx="205149" cy="205149"/>
            </a:xfrm>
            <a:prstGeom prst="rect">
              <a:avLst/>
            </a:prstGeom>
          </p:spPr>
        </p:pic>
      </p:grpSp>
      <p:cxnSp>
        <p:nvCxnSpPr>
          <p:cNvPr id="9" name="Straight Connector 8">
            <a:extLst>
              <a:ext uri="{FF2B5EF4-FFF2-40B4-BE49-F238E27FC236}">
                <a16:creationId xmlns:a16="http://schemas.microsoft.com/office/drawing/2014/main" id="{69DD0C2E-5F16-0F47-B010-E3DB051B391C}"/>
              </a:ext>
            </a:extLst>
          </p:cNvPr>
          <p:cNvCxnSpPr/>
          <p:nvPr/>
        </p:nvCxnSpPr>
        <p:spPr>
          <a:xfrm>
            <a:off x="372238" y="3435170"/>
            <a:ext cx="8399524" cy="0"/>
          </a:xfrm>
          <a:prstGeom prst="line">
            <a:avLst/>
          </a:prstGeom>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523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8"/>
            <a:ext cx="2959873" cy="1108603"/>
          </a:xfrm>
        </p:spPr>
        <p:txBody>
          <a:bodyPr/>
          <a:lstStyle/>
          <a:p>
            <a:pPr algn="ctr"/>
            <a:r>
              <a:rPr lang="en-US" sz="6000" dirty="0"/>
              <a:t>Lecture</a:t>
            </a:r>
            <a:br>
              <a:rPr lang="en-US" dirty="0"/>
            </a:b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439999" y="1948898"/>
            <a:ext cx="3997653" cy="252821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The “Stack”</a:t>
            </a:r>
          </a:p>
          <a:p>
            <a:pPr algn="ctr"/>
            <a:r>
              <a:rPr lang="en-US" sz="6000" i="1" dirty="0">
                <a:solidFill>
                  <a:srgbClr val="0091FF"/>
                </a:solidFill>
              </a:rPr>
              <a:t>&amp;</a:t>
            </a:r>
          </a:p>
          <a:p>
            <a:pPr algn="ctr"/>
            <a:r>
              <a:rPr lang="en-US" sz="6000" i="1" dirty="0">
                <a:solidFill>
                  <a:srgbClr val="0091FF"/>
                </a:solidFill>
              </a:rPr>
              <a:t>Kubernetes</a:t>
            </a:r>
          </a:p>
          <a:p>
            <a:pPr algn="ctr"/>
            <a:br>
              <a:rPr lang="en-US" sz="2000" dirty="0"/>
            </a:br>
            <a:br>
              <a:rPr lang="en-US" sz="2000" dirty="0"/>
            </a:br>
            <a:br>
              <a:rPr lang="en-US" sz="2000" dirty="0"/>
            </a:br>
            <a:endParaRPr lang="en-US" sz="2000" dirty="0">
              <a:solidFill>
                <a:schemeClr val="accent2"/>
              </a:solidFill>
            </a:endParaRPr>
          </a:p>
        </p:txBody>
      </p:sp>
      <p:pic>
        <p:nvPicPr>
          <p:cNvPr id="3" name="Graphic 2">
            <a:extLst>
              <a:ext uri="{FF2B5EF4-FFF2-40B4-BE49-F238E27FC236}">
                <a16:creationId xmlns:a16="http://schemas.microsoft.com/office/drawing/2014/main" id="{D846E263-D3A4-E34F-B2DB-DD5A43DC9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472" y="744275"/>
            <a:ext cx="3654950" cy="3654950"/>
          </a:xfrm>
          <a:prstGeom prst="rect">
            <a:avLst/>
          </a:prstGeom>
        </p:spPr>
      </p:pic>
    </p:spTree>
    <p:extLst>
      <p:ext uri="{BB962C8B-B14F-4D97-AF65-F5344CB8AC3E}">
        <p14:creationId xmlns:p14="http://schemas.microsoft.com/office/powerpoint/2010/main" val="1516803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18</a:t>
            </a:fld>
            <a:endParaRPr lang="en-US" dirty="0"/>
          </a:p>
        </p:txBody>
      </p:sp>
      <p:sp>
        <p:nvSpPr>
          <p:cNvPr id="4" name="Footer Placeholder 3"/>
          <p:cNvSpPr>
            <a:spLocks noGrp="1"/>
          </p:cNvSpPr>
          <p:nvPr>
            <p:ph type="ftr" sz="quarter" idx="11"/>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dirty="0"/>
              <a:t>IBM Cloud / © 2018 IBM Corporation</a:t>
            </a:r>
            <a:endParaRPr lang="en-US" dirty="0"/>
          </a:p>
        </p:txBody>
      </p:sp>
      <p:sp>
        <p:nvSpPr>
          <p:cNvPr id="14" name="Rounded Rectangle 13"/>
          <p:cNvSpPr/>
          <p:nvPr/>
        </p:nvSpPr>
        <p:spPr>
          <a:xfrm>
            <a:off x="326344" y="4183352"/>
            <a:ext cx="4847580" cy="366609"/>
          </a:xfrm>
          <a:prstGeom prst="roundRect">
            <a:avLst/>
          </a:prstGeom>
          <a:solidFill>
            <a:schemeClr val="accent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70C0"/>
                </a:solidFill>
              </a:rPr>
              <a:t>Hardware (x86, Power, Z) </a:t>
            </a:r>
          </a:p>
        </p:txBody>
      </p:sp>
      <p:sp>
        <p:nvSpPr>
          <p:cNvPr id="15" name="Rounded Rectangle 14"/>
          <p:cNvSpPr/>
          <p:nvPr/>
        </p:nvSpPr>
        <p:spPr>
          <a:xfrm>
            <a:off x="326344" y="3727991"/>
            <a:ext cx="4847580" cy="366609"/>
          </a:xfrm>
          <a:prstGeom prst="roundRect">
            <a:avLst/>
          </a:prstGeom>
          <a:solidFill>
            <a:schemeClr val="accent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70C0"/>
                </a:solidFill>
              </a:rPr>
              <a:t>Hypervisor  (VMWare, Nutanix, etc.)</a:t>
            </a:r>
          </a:p>
        </p:txBody>
      </p:sp>
      <p:sp>
        <p:nvSpPr>
          <p:cNvPr id="16" name="Rounded Rectangle 15"/>
          <p:cNvSpPr/>
          <p:nvPr/>
        </p:nvSpPr>
        <p:spPr>
          <a:xfrm>
            <a:off x="326344" y="2331210"/>
            <a:ext cx="4847580" cy="397313"/>
          </a:xfrm>
          <a:prstGeom prst="roundRect">
            <a:avLst/>
          </a:prstGeom>
          <a:solidFill>
            <a:schemeClr val="accent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70C0"/>
                </a:solidFill>
              </a:rPr>
              <a:t>Kubernetes</a:t>
            </a:r>
          </a:p>
        </p:txBody>
      </p:sp>
      <p:sp>
        <p:nvSpPr>
          <p:cNvPr id="17" name="Rounded Rectangle 16"/>
          <p:cNvSpPr/>
          <p:nvPr/>
        </p:nvSpPr>
        <p:spPr>
          <a:xfrm>
            <a:off x="326344" y="1389788"/>
            <a:ext cx="4847580" cy="366609"/>
          </a:xfrm>
          <a:prstGeom prst="roundRect">
            <a:avLst/>
          </a:prstGeom>
          <a:solidFill>
            <a:schemeClr val="accent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70C0"/>
                </a:solidFill>
              </a:rPr>
              <a:t>K8 object (pod, deployment, service, etc.)</a:t>
            </a:r>
          </a:p>
        </p:txBody>
      </p:sp>
      <p:sp>
        <p:nvSpPr>
          <p:cNvPr id="18" name="Rounded Rectangle 17"/>
          <p:cNvSpPr/>
          <p:nvPr/>
        </p:nvSpPr>
        <p:spPr>
          <a:xfrm>
            <a:off x="326344" y="934429"/>
            <a:ext cx="4847580" cy="366609"/>
          </a:xfrm>
          <a:prstGeom prst="roundRect">
            <a:avLst/>
          </a:prstGeom>
          <a:solidFill>
            <a:schemeClr val="accent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70C0"/>
                </a:solidFill>
              </a:rPr>
              <a:t>Container  </a:t>
            </a:r>
          </a:p>
        </p:txBody>
      </p:sp>
      <p:sp>
        <p:nvSpPr>
          <p:cNvPr id="19" name="Rounded Rectangle 18"/>
          <p:cNvSpPr/>
          <p:nvPr/>
        </p:nvSpPr>
        <p:spPr>
          <a:xfrm>
            <a:off x="326344" y="3272632"/>
            <a:ext cx="4847580" cy="366609"/>
          </a:xfrm>
          <a:prstGeom prst="roundRect">
            <a:avLst/>
          </a:prstGeom>
          <a:solidFill>
            <a:schemeClr val="accent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70C0"/>
                </a:solidFill>
              </a:rPr>
              <a:t>Operating System (Red Hat, Ubuntu, etc.)</a:t>
            </a:r>
          </a:p>
        </p:txBody>
      </p:sp>
      <p:sp>
        <p:nvSpPr>
          <p:cNvPr id="20" name="Text Placeholder 5"/>
          <p:cNvSpPr>
            <a:spLocks noGrp="1"/>
          </p:cNvSpPr>
          <p:nvPr>
            <p:ph type="body" sz="quarter" idx="13"/>
          </p:nvPr>
        </p:nvSpPr>
        <p:spPr>
          <a:xfrm>
            <a:off x="5484450" y="1201921"/>
            <a:ext cx="3333206" cy="2739657"/>
          </a:xfrm>
        </p:spPr>
        <p:txBody>
          <a:bodyPr/>
          <a:lstStyle/>
          <a:p>
            <a:pPr algn="ctr"/>
            <a:r>
              <a:rPr lang="en-US" sz="4000" dirty="0">
                <a:latin typeface="+mj-lt"/>
              </a:rPr>
              <a:t>Understand the </a:t>
            </a:r>
          </a:p>
          <a:p>
            <a:pPr algn="ctr"/>
            <a:r>
              <a:rPr lang="en-US" sz="7200" dirty="0">
                <a:latin typeface="+mj-lt"/>
              </a:rPr>
              <a:t>“</a:t>
            </a:r>
            <a:r>
              <a:rPr lang="en-US" sz="7200" dirty="0">
                <a:solidFill>
                  <a:srgbClr val="0091FF"/>
                </a:solidFill>
                <a:latin typeface="+mj-lt"/>
              </a:rPr>
              <a:t>stack</a:t>
            </a:r>
            <a:r>
              <a:rPr lang="en-US" sz="7200" dirty="0">
                <a:latin typeface="+mj-lt"/>
              </a:rPr>
              <a:t>”</a:t>
            </a:r>
          </a:p>
          <a:p>
            <a:endParaRPr lang="en-US" sz="1600" dirty="0"/>
          </a:p>
        </p:txBody>
      </p:sp>
      <p:sp>
        <p:nvSpPr>
          <p:cNvPr id="28" name="Rounded Rectangle 27">
            <a:extLst>
              <a:ext uri="{FF2B5EF4-FFF2-40B4-BE49-F238E27FC236}">
                <a16:creationId xmlns:a16="http://schemas.microsoft.com/office/drawing/2014/main" id="{005D5ABA-03E2-084D-A62B-B8AB8683D0D7}"/>
              </a:ext>
            </a:extLst>
          </p:cNvPr>
          <p:cNvSpPr/>
          <p:nvPr/>
        </p:nvSpPr>
        <p:spPr>
          <a:xfrm>
            <a:off x="326344" y="479070"/>
            <a:ext cx="4847580" cy="366609"/>
          </a:xfrm>
          <a:prstGeom prst="roundRect">
            <a:avLst/>
          </a:prstGeom>
          <a:solidFill>
            <a:schemeClr val="accent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70C0"/>
                </a:solidFill>
              </a:rPr>
              <a:t>Application</a:t>
            </a:r>
          </a:p>
        </p:txBody>
      </p:sp>
      <p:sp>
        <p:nvSpPr>
          <p:cNvPr id="29" name="Rounded Rectangle 28">
            <a:extLst>
              <a:ext uri="{FF2B5EF4-FFF2-40B4-BE49-F238E27FC236}">
                <a16:creationId xmlns:a16="http://schemas.microsoft.com/office/drawing/2014/main" id="{1E159568-6206-1444-AD66-A8943D8D5A6D}"/>
              </a:ext>
            </a:extLst>
          </p:cNvPr>
          <p:cNvSpPr/>
          <p:nvPr/>
        </p:nvSpPr>
        <p:spPr>
          <a:xfrm>
            <a:off x="326344" y="2817273"/>
            <a:ext cx="4847580" cy="366609"/>
          </a:xfrm>
          <a:prstGeom prst="roundRect">
            <a:avLst/>
          </a:prstGeom>
          <a:solidFill>
            <a:schemeClr val="accent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70C0"/>
                </a:solidFill>
              </a:rPr>
              <a:t>Network (host, overlay, etc.) </a:t>
            </a:r>
          </a:p>
        </p:txBody>
      </p:sp>
      <p:sp>
        <p:nvSpPr>
          <p:cNvPr id="31" name="Rounded Rectangle 30">
            <a:extLst>
              <a:ext uri="{FF2B5EF4-FFF2-40B4-BE49-F238E27FC236}">
                <a16:creationId xmlns:a16="http://schemas.microsoft.com/office/drawing/2014/main" id="{63F2ED96-C6DC-FE4A-BDC1-C84FF16E522A}"/>
              </a:ext>
            </a:extLst>
          </p:cNvPr>
          <p:cNvSpPr/>
          <p:nvPr/>
        </p:nvSpPr>
        <p:spPr>
          <a:xfrm>
            <a:off x="326344" y="1845147"/>
            <a:ext cx="4847580" cy="397313"/>
          </a:xfrm>
          <a:prstGeom prst="roundRect">
            <a:avLst/>
          </a:prstGeom>
          <a:solidFill>
            <a:schemeClr val="accent1">
              <a:alpha val="5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70C0"/>
                </a:solidFill>
              </a:rPr>
              <a:t>Container runtime (Docker, Rocket, etc.)</a:t>
            </a:r>
          </a:p>
        </p:txBody>
      </p:sp>
    </p:spTree>
    <p:extLst>
      <p:ext uri="{BB962C8B-B14F-4D97-AF65-F5344CB8AC3E}">
        <p14:creationId xmlns:p14="http://schemas.microsoft.com/office/powerpoint/2010/main" val="248818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7427D73-DAC3-3A47-94ED-460CBA64BB7B}"/>
              </a:ext>
            </a:extLst>
          </p:cNvPr>
          <p:cNvSpPr txBox="1"/>
          <p:nvPr/>
        </p:nvSpPr>
        <p:spPr>
          <a:xfrm>
            <a:off x="177094" y="156416"/>
            <a:ext cx="7793951" cy="461665"/>
          </a:xfrm>
          <a:prstGeom prst="rect">
            <a:avLst/>
          </a:prstGeom>
          <a:noFill/>
        </p:spPr>
        <p:txBody>
          <a:bodyPr wrap="square" rtlCol="0">
            <a:spAutoFit/>
          </a:bodyPr>
          <a:lstStyle/>
          <a:p>
            <a:r>
              <a:rPr lang="en-US" sz="2400" dirty="0">
                <a:latin typeface="+mj-lt"/>
              </a:rPr>
              <a:t>Components that make up a Kubernetes cluster</a:t>
            </a:r>
          </a:p>
        </p:txBody>
      </p:sp>
      <p:grpSp>
        <p:nvGrpSpPr>
          <p:cNvPr id="7" name="Group 6">
            <a:extLst>
              <a:ext uri="{FF2B5EF4-FFF2-40B4-BE49-F238E27FC236}">
                <a16:creationId xmlns:a16="http://schemas.microsoft.com/office/drawing/2014/main" id="{18D93308-179D-E846-A4D2-52E5F3B1B8F1}"/>
              </a:ext>
            </a:extLst>
          </p:cNvPr>
          <p:cNvGrpSpPr/>
          <p:nvPr/>
        </p:nvGrpSpPr>
        <p:grpSpPr>
          <a:xfrm>
            <a:off x="1060516" y="795220"/>
            <a:ext cx="6714550" cy="3855672"/>
            <a:chOff x="1060516" y="1072190"/>
            <a:chExt cx="6714550" cy="3855672"/>
          </a:xfrm>
        </p:grpSpPr>
        <p:sp>
          <p:nvSpPr>
            <p:cNvPr id="63" name="Rounded Rectangle 62">
              <a:extLst>
                <a:ext uri="{FF2B5EF4-FFF2-40B4-BE49-F238E27FC236}">
                  <a16:creationId xmlns:a16="http://schemas.microsoft.com/office/drawing/2014/main" id="{11337877-4BEF-5649-A509-FCE11D2DDE42}"/>
                </a:ext>
              </a:extLst>
            </p:cNvPr>
            <p:cNvSpPr/>
            <p:nvPr/>
          </p:nvSpPr>
          <p:spPr>
            <a:xfrm>
              <a:off x="1258479" y="3775187"/>
              <a:ext cx="6319777" cy="926805"/>
            </a:xfrm>
            <a:prstGeom prst="roundRect">
              <a:avLst>
                <a:gd name="adj" fmla="val 8293"/>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4" name="TextBox 63">
              <a:extLst>
                <a:ext uri="{FF2B5EF4-FFF2-40B4-BE49-F238E27FC236}">
                  <a16:creationId xmlns:a16="http://schemas.microsoft.com/office/drawing/2014/main" id="{5FC645C2-F0E9-2E41-B9D7-E3AD43CF016A}"/>
                </a:ext>
              </a:extLst>
            </p:cNvPr>
            <p:cNvSpPr txBox="1"/>
            <p:nvPr/>
          </p:nvSpPr>
          <p:spPr>
            <a:xfrm>
              <a:off x="3611782" y="3808452"/>
              <a:ext cx="1613169" cy="248209"/>
            </a:xfrm>
            <a:prstGeom prst="rect">
              <a:avLst/>
            </a:prstGeom>
            <a:noFill/>
          </p:spPr>
          <p:txBody>
            <a:bodyPr wrap="square" rtlCol="0">
              <a:spAutoFit/>
            </a:bodyPr>
            <a:lstStyle/>
            <a:p>
              <a:pPr algn="ctr"/>
              <a:r>
                <a:rPr lang="en-US" sz="1013" dirty="0"/>
                <a:t>Addon Components</a:t>
              </a:r>
            </a:p>
          </p:txBody>
        </p:sp>
        <p:sp>
          <p:nvSpPr>
            <p:cNvPr id="69" name="Rectangle 68">
              <a:extLst>
                <a:ext uri="{FF2B5EF4-FFF2-40B4-BE49-F238E27FC236}">
                  <a16:creationId xmlns:a16="http://schemas.microsoft.com/office/drawing/2014/main" id="{7DAA33FA-9E74-3F4F-9230-7AAC1C0A1F3A}"/>
                </a:ext>
              </a:extLst>
            </p:cNvPr>
            <p:cNvSpPr/>
            <p:nvPr/>
          </p:nvSpPr>
          <p:spPr>
            <a:xfrm>
              <a:off x="1368934" y="4149057"/>
              <a:ext cx="6098864" cy="41890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IBM Cloud Private</a:t>
              </a:r>
            </a:p>
          </p:txBody>
        </p:sp>
        <p:sp>
          <p:nvSpPr>
            <p:cNvPr id="11" name="Rounded Rectangle 10">
              <a:extLst>
                <a:ext uri="{FF2B5EF4-FFF2-40B4-BE49-F238E27FC236}">
                  <a16:creationId xmlns:a16="http://schemas.microsoft.com/office/drawing/2014/main" id="{B31E4683-D8CA-2A46-86AE-0ED0A8ED96D5}"/>
                </a:ext>
              </a:extLst>
            </p:cNvPr>
            <p:cNvSpPr/>
            <p:nvPr/>
          </p:nvSpPr>
          <p:spPr>
            <a:xfrm>
              <a:off x="4991499" y="1308112"/>
              <a:ext cx="2586757" cy="2153923"/>
            </a:xfrm>
            <a:prstGeom prst="roundRect">
              <a:avLst>
                <a:gd name="adj" fmla="val 3698"/>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Rectangle 11">
              <a:extLst>
                <a:ext uri="{FF2B5EF4-FFF2-40B4-BE49-F238E27FC236}">
                  <a16:creationId xmlns:a16="http://schemas.microsoft.com/office/drawing/2014/main" id="{E8A38D04-6316-254E-B9DC-36F3EFD0440B}"/>
                </a:ext>
              </a:extLst>
            </p:cNvPr>
            <p:cNvSpPr/>
            <p:nvPr/>
          </p:nvSpPr>
          <p:spPr>
            <a:xfrm>
              <a:off x="5084727" y="1880982"/>
              <a:ext cx="1083523" cy="41890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kubelet</a:t>
              </a:r>
            </a:p>
          </p:txBody>
        </p:sp>
        <p:sp>
          <p:nvSpPr>
            <p:cNvPr id="13" name="Rectangle 12">
              <a:extLst>
                <a:ext uri="{FF2B5EF4-FFF2-40B4-BE49-F238E27FC236}">
                  <a16:creationId xmlns:a16="http://schemas.microsoft.com/office/drawing/2014/main" id="{B1ABEA03-488F-C549-B47E-ABF82E875FA0}"/>
                </a:ext>
              </a:extLst>
            </p:cNvPr>
            <p:cNvSpPr/>
            <p:nvPr/>
          </p:nvSpPr>
          <p:spPr>
            <a:xfrm>
              <a:off x="5084727" y="2908255"/>
              <a:ext cx="1083523" cy="41890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container</a:t>
              </a:r>
            </a:p>
            <a:p>
              <a:pPr algn="ctr"/>
              <a:r>
                <a:rPr lang="en-US" sz="1013" dirty="0"/>
                <a:t>runtime</a:t>
              </a:r>
            </a:p>
          </p:txBody>
        </p:sp>
        <p:sp>
          <p:nvSpPr>
            <p:cNvPr id="14" name="Rectangle 13">
              <a:extLst>
                <a:ext uri="{FF2B5EF4-FFF2-40B4-BE49-F238E27FC236}">
                  <a16:creationId xmlns:a16="http://schemas.microsoft.com/office/drawing/2014/main" id="{1D638EA6-F440-6C40-B50C-4D1EF0058E86}"/>
                </a:ext>
              </a:extLst>
            </p:cNvPr>
            <p:cNvSpPr/>
            <p:nvPr/>
          </p:nvSpPr>
          <p:spPr>
            <a:xfrm>
              <a:off x="6391722" y="1891435"/>
              <a:ext cx="1083523" cy="41890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kube-proxy</a:t>
              </a:r>
            </a:p>
          </p:txBody>
        </p:sp>
        <p:sp>
          <p:nvSpPr>
            <p:cNvPr id="16" name="TextBox 15">
              <a:extLst>
                <a:ext uri="{FF2B5EF4-FFF2-40B4-BE49-F238E27FC236}">
                  <a16:creationId xmlns:a16="http://schemas.microsoft.com/office/drawing/2014/main" id="{17BAB17D-6C01-7848-B258-9841EADB0DE1}"/>
                </a:ext>
              </a:extLst>
            </p:cNvPr>
            <p:cNvSpPr txBox="1"/>
            <p:nvPr/>
          </p:nvSpPr>
          <p:spPr>
            <a:xfrm>
              <a:off x="5557939" y="1299368"/>
              <a:ext cx="1453876" cy="248209"/>
            </a:xfrm>
            <a:prstGeom prst="rect">
              <a:avLst/>
            </a:prstGeom>
            <a:noFill/>
          </p:spPr>
          <p:txBody>
            <a:bodyPr wrap="square" rtlCol="0">
              <a:spAutoFit/>
            </a:bodyPr>
            <a:lstStyle/>
            <a:p>
              <a:pPr algn="ctr"/>
              <a:r>
                <a:rPr lang="en-US" sz="1013" dirty="0"/>
                <a:t>Node Components</a:t>
              </a:r>
            </a:p>
          </p:txBody>
        </p:sp>
        <p:sp>
          <p:nvSpPr>
            <p:cNvPr id="2" name="Can 1">
              <a:extLst>
                <a:ext uri="{FF2B5EF4-FFF2-40B4-BE49-F238E27FC236}">
                  <a16:creationId xmlns:a16="http://schemas.microsoft.com/office/drawing/2014/main" id="{FA93776D-2004-FA44-91E0-E37836B2AEF0}"/>
                </a:ext>
              </a:extLst>
            </p:cNvPr>
            <p:cNvSpPr/>
            <p:nvPr/>
          </p:nvSpPr>
          <p:spPr>
            <a:xfrm>
              <a:off x="1659186" y="1847933"/>
              <a:ext cx="685800" cy="494908"/>
            </a:xfrm>
            <a:prstGeom prst="can">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etcd</a:t>
              </a:r>
            </a:p>
          </p:txBody>
        </p:sp>
        <p:sp>
          <p:nvSpPr>
            <p:cNvPr id="3" name="Rounded Rectangle 2">
              <a:extLst>
                <a:ext uri="{FF2B5EF4-FFF2-40B4-BE49-F238E27FC236}">
                  <a16:creationId xmlns:a16="http://schemas.microsoft.com/office/drawing/2014/main" id="{46B57F11-A4F4-1242-B3EC-0C1F233DC3CB}"/>
                </a:ext>
              </a:extLst>
            </p:cNvPr>
            <p:cNvSpPr/>
            <p:nvPr/>
          </p:nvSpPr>
          <p:spPr>
            <a:xfrm>
              <a:off x="1258479" y="1299367"/>
              <a:ext cx="3602776" cy="2153923"/>
            </a:xfrm>
            <a:prstGeom prst="roundRect">
              <a:avLst>
                <a:gd name="adj" fmla="val 3699"/>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Rectangle 3">
              <a:extLst>
                <a:ext uri="{FF2B5EF4-FFF2-40B4-BE49-F238E27FC236}">
                  <a16:creationId xmlns:a16="http://schemas.microsoft.com/office/drawing/2014/main" id="{E77F6A25-2EAC-4345-B773-BAB1228D4828}"/>
                </a:ext>
              </a:extLst>
            </p:cNvPr>
            <p:cNvSpPr/>
            <p:nvPr/>
          </p:nvSpPr>
          <p:spPr>
            <a:xfrm>
              <a:off x="3150977" y="1877317"/>
              <a:ext cx="1286759" cy="41890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kube-apiserver</a:t>
              </a:r>
            </a:p>
          </p:txBody>
        </p:sp>
        <p:sp>
          <p:nvSpPr>
            <p:cNvPr id="5" name="Rectangle 4">
              <a:extLst>
                <a:ext uri="{FF2B5EF4-FFF2-40B4-BE49-F238E27FC236}">
                  <a16:creationId xmlns:a16="http://schemas.microsoft.com/office/drawing/2014/main" id="{E4BC1B13-C74B-594A-BE68-B63F0EC65AA7}"/>
                </a:ext>
              </a:extLst>
            </p:cNvPr>
            <p:cNvSpPr/>
            <p:nvPr/>
          </p:nvSpPr>
          <p:spPr>
            <a:xfrm>
              <a:off x="1376381" y="2908255"/>
              <a:ext cx="1258478" cy="41890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kube-scheduler</a:t>
              </a:r>
            </a:p>
          </p:txBody>
        </p:sp>
        <p:sp>
          <p:nvSpPr>
            <p:cNvPr id="6" name="Rectangle 5">
              <a:extLst>
                <a:ext uri="{FF2B5EF4-FFF2-40B4-BE49-F238E27FC236}">
                  <a16:creationId xmlns:a16="http://schemas.microsoft.com/office/drawing/2014/main" id="{ECF33D89-B4EE-FC40-AC14-1510014554FF}"/>
                </a:ext>
              </a:extLst>
            </p:cNvPr>
            <p:cNvSpPr/>
            <p:nvPr/>
          </p:nvSpPr>
          <p:spPr>
            <a:xfrm>
              <a:off x="2854033" y="2908255"/>
              <a:ext cx="1880648" cy="418904"/>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kube-controller-manger</a:t>
              </a:r>
            </a:p>
          </p:txBody>
        </p:sp>
        <p:sp>
          <p:nvSpPr>
            <p:cNvPr id="9" name="TextBox 8">
              <a:extLst>
                <a:ext uri="{FF2B5EF4-FFF2-40B4-BE49-F238E27FC236}">
                  <a16:creationId xmlns:a16="http://schemas.microsoft.com/office/drawing/2014/main" id="{7B77AC0B-7C0F-7142-97CF-906F07FA68BF}"/>
                </a:ext>
              </a:extLst>
            </p:cNvPr>
            <p:cNvSpPr txBox="1"/>
            <p:nvPr/>
          </p:nvSpPr>
          <p:spPr>
            <a:xfrm>
              <a:off x="1693782" y="1296402"/>
              <a:ext cx="1359668" cy="248209"/>
            </a:xfrm>
            <a:prstGeom prst="rect">
              <a:avLst/>
            </a:prstGeom>
            <a:noFill/>
          </p:spPr>
          <p:txBody>
            <a:bodyPr wrap="none" rtlCol="0">
              <a:spAutoFit/>
            </a:bodyPr>
            <a:lstStyle/>
            <a:p>
              <a:pPr algn="ctr"/>
              <a:r>
                <a:rPr lang="en-US" sz="1013" dirty="0"/>
                <a:t>Master Components</a:t>
              </a:r>
            </a:p>
          </p:txBody>
        </p:sp>
        <p:cxnSp>
          <p:nvCxnSpPr>
            <p:cNvPr id="18" name="Straight Arrow Connector 17">
              <a:extLst>
                <a:ext uri="{FF2B5EF4-FFF2-40B4-BE49-F238E27FC236}">
                  <a16:creationId xmlns:a16="http://schemas.microsoft.com/office/drawing/2014/main" id="{401360E6-F5BB-7E48-B01B-CA923DA728F3}"/>
                </a:ext>
              </a:extLst>
            </p:cNvPr>
            <p:cNvCxnSpPr>
              <a:cxnSpLocks/>
              <a:stCxn id="4" idx="1"/>
              <a:endCxn id="2" idx="4"/>
            </p:cNvCxnSpPr>
            <p:nvPr/>
          </p:nvCxnSpPr>
          <p:spPr>
            <a:xfrm flipH="1">
              <a:off x="2344986" y="2086769"/>
              <a:ext cx="805991" cy="86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1A3F769-01AB-224A-AFE9-A9A97E582DC8}"/>
                </a:ext>
              </a:extLst>
            </p:cNvPr>
            <p:cNvCxnSpPr>
              <a:cxnSpLocks/>
              <a:stCxn id="5" idx="0"/>
            </p:cNvCxnSpPr>
            <p:nvPr/>
          </p:nvCxnSpPr>
          <p:spPr>
            <a:xfrm flipV="1">
              <a:off x="2005620" y="2296221"/>
              <a:ext cx="1155303" cy="61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054D8EE-AC13-CE44-84D5-516730925881}"/>
                </a:ext>
              </a:extLst>
            </p:cNvPr>
            <p:cNvCxnSpPr>
              <a:cxnSpLocks/>
              <a:stCxn id="6" idx="0"/>
              <a:endCxn id="4" idx="2"/>
            </p:cNvCxnSpPr>
            <p:nvPr/>
          </p:nvCxnSpPr>
          <p:spPr>
            <a:xfrm flipV="1">
              <a:off x="3794357" y="2296221"/>
              <a:ext cx="0" cy="61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07925B-BC55-B34F-BF7B-0DB964AE23E1}"/>
                </a:ext>
              </a:extLst>
            </p:cNvPr>
            <p:cNvCxnSpPr>
              <a:cxnSpLocks/>
              <a:stCxn id="12" idx="1"/>
              <a:endCxn id="4" idx="3"/>
            </p:cNvCxnSpPr>
            <p:nvPr/>
          </p:nvCxnSpPr>
          <p:spPr>
            <a:xfrm flipH="1" flipV="1">
              <a:off x="4437736" y="2086769"/>
              <a:ext cx="646991" cy="3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8E057EF-1432-5340-A51E-92EB33390D36}"/>
                </a:ext>
              </a:extLst>
            </p:cNvPr>
            <p:cNvCxnSpPr>
              <a:cxnSpLocks/>
              <a:stCxn id="12" idx="2"/>
              <a:endCxn id="13" idx="0"/>
            </p:cNvCxnSpPr>
            <p:nvPr/>
          </p:nvCxnSpPr>
          <p:spPr>
            <a:xfrm>
              <a:off x="5626488" y="2299886"/>
              <a:ext cx="0" cy="608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Elbow Connector 78">
              <a:extLst>
                <a:ext uri="{FF2B5EF4-FFF2-40B4-BE49-F238E27FC236}">
                  <a16:creationId xmlns:a16="http://schemas.microsoft.com/office/drawing/2014/main" id="{15BB3A1B-E5D7-C54E-84E6-C637777070FE}"/>
                </a:ext>
              </a:extLst>
            </p:cNvPr>
            <p:cNvCxnSpPr>
              <a:cxnSpLocks/>
              <a:stCxn id="14" idx="0"/>
              <a:endCxn id="4" idx="0"/>
            </p:cNvCxnSpPr>
            <p:nvPr/>
          </p:nvCxnSpPr>
          <p:spPr>
            <a:xfrm rot="16200000" flipV="1">
              <a:off x="5356861" y="314812"/>
              <a:ext cx="14118" cy="3139127"/>
            </a:xfrm>
            <a:prstGeom prst="bentConnector3">
              <a:avLst>
                <a:gd name="adj1" fmla="val 1314407"/>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ounded Rectangle 82">
              <a:extLst>
                <a:ext uri="{FF2B5EF4-FFF2-40B4-BE49-F238E27FC236}">
                  <a16:creationId xmlns:a16="http://schemas.microsoft.com/office/drawing/2014/main" id="{1A4CD3D6-3CFC-C049-86E2-6B7DA8CFC938}"/>
                </a:ext>
              </a:extLst>
            </p:cNvPr>
            <p:cNvSpPr/>
            <p:nvPr/>
          </p:nvSpPr>
          <p:spPr>
            <a:xfrm>
              <a:off x="1060516" y="1072190"/>
              <a:ext cx="6714550" cy="3855672"/>
            </a:xfrm>
            <a:prstGeom prst="roundRect">
              <a:avLst>
                <a:gd name="adj" fmla="val 2425"/>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sp>
        <p:nvSpPr>
          <p:cNvPr id="24" name="Footer Placeholder 3">
            <a:extLst>
              <a:ext uri="{FF2B5EF4-FFF2-40B4-BE49-F238E27FC236}">
                <a16:creationId xmlns:a16="http://schemas.microsoft.com/office/drawing/2014/main" id="{85F6986C-FC1F-A041-A970-23C34FF6E037}"/>
              </a:ext>
            </a:extLst>
          </p:cNvPr>
          <p:cNvSpPr txBox="1">
            <a:spLocks/>
          </p:cNvSpPr>
          <p:nvPr/>
        </p:nvSpPr>
        <p:spPr>
          <a:xfrm>
            <a:off x="228600" y="4828032"/>
            <a:ext cx="6400800" cy="137160"/>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600" dirty="0"/>
              <a:t>IBM Cloud / © 2019 IBM Corporation</a:t>
            </a:r>
            <a:endParaRPr lang="en-US" sz="600" dirty="0"/>
          </a:p>
        </p:txBody>
      </p:sp>
    </p:spTree>
    <p:extLst>
      <p:ext uri="{BB962C8B-B14F-4D97-AF65-F5344CB8AC3E}">
        <p14:creationId xmlns:p14="http://schemas.microsoft.com/office/powerpoint/2010/main" val="2251479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Legal Notice</a:t>
            </a:r>
          </a:p>
        </p:txBody>
      </p:sp>
      <p:sp>
        <p:nvSpPr>
          <p:cNvPr id="2" name="Slide Number Placeholder 1"/>
          <p:cNvSpPr>
            <a:spLocks noGrp="1"/>
          </p:cNvSpPr>
          <p:nvPr>
            <p:ph type="sldNum" sz="quarter" idx="10"/>
          </p:nvPr>
        </p:nvSpPr>
        <p:spPr/>
        <p:txBody>
          <a:bodyPr/>
          <a:lstStyle/>
          <a:p>
            <a:pPr>
              <a:defRPr/>
            </a:pPr>
            <a:fld id="{C541A812-539A-A745-9B9C-B5B0954EB052}" type="slidenum">
              <a:rPr lang="en-US" altLang="en-US" smtClean="0"/>
              <a:pPr>
                <a:defRPr/>
              </a:pPr>
              <a:t>2</a:t>
            </a:fld>
            <a:endParaRPr lang="en-US" altLang="en-US" dirty="0"/>
          </a:p>
        </p:txBody>
      </p:sp>
      <p:sp>
        <p:nvSpPr>
          <p:cNvPr id="5" name="Text Box 3"/>
          <p:cNvSpPr txBox="1">
            <a:spLocks noChangeArrowheads="1"/>
          </p:cNvSpPr>
          <p:nvPr/>
        </p:nvSpPr>
        <p:spPr bwMode="auto">
          <a:xfrm>
            <a:off x="228601" y="834888"/>
            <a:ext cx="8573082" cy="3747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72" tIns="34286" rIns="68572" bIns="34286">
            <a:spAutoFit/>
          </a:bodyPr>
          <a:lstStyle>
            <a:lvl1pPr>
              <a:defRPr sz="1700">
                <a:solidFill>
                  <a:srgbClr val="000000"/>
                </a:solidFill>
                <a:latin typeface="Arial" charset="0"/>
                <a:ea typeface="MS PGothic" charset="0"/>
                <a:cs typeface="MS PGothic" charset="0"/>
              </a:defRPr>
            </a:lvl1pPr>
            <a:lvl2pPr marL="742950" indent="-285750">
              <a:defRPr sz="1700">
                <a:solidFill>
                  <a:srgbClr val="000000"/>
                </a:solidFill>
                <a:latin typeface="Arial" charset="0"/>
                <a:ea typeface="MS PGothic" charset="0"/>
                <a:cs typeface="MS PGothic" charset="0"/>
              </a:defRPr>
            </a:lvl2pPr>
            <a:lvl3pPr marL="1143000" indent="-228600">
              <a:defRPr sz="1700">
                <a:solidFill>
                  <a:srgbClr val="000000"/>
                </a:solidFill>
                <a:latin typeface="Arial" charset="0"/>
                <a:ea typeface="MS PGothic" charset="0"/>
                <a:cs typeface="MS PGothic" charset="0"/>
              </a:defRPr>
            </a:lvl3pPr>
            <a:lvl4pPr marL="1600200" indent="-228600">
              <a:defRPr sz="1700">
                <a:solidFill>
                  <a:srgbClr val="000000"/>
                </a:solidFill>
                <a:latin typeface="Arial" charset="0"/>
                <a:ea typeface="MS PGothic" charset="0"/>
                <a:cs typeface="MS PGothic" charset="0"/>
              </a:defRPr>
            </a:lvl4pPr>
            <a:lvl5pPr marL="2057400" indent="-228600">
              <a:defRPr sz="1700">
                <a:solidFill>
                  <a:srgbClr val="000000"/>
                </a:solidFill>
                <a:latin typeface="Arial" charset="0"/>
                <a:ea typeface="MS PGothic" charset="0"/>
                <a:cs typeface="MS PGothic" charset="0"/>
              </a:defRPr>
            </a:lvl5pPr>
            <a:lvl6pPr marL="2514600" indent="-228600" eaLnBrk="0" fontAlgn="base" hangingPunct="0">
              <a:spcBef>
                <a:spcPct val="0"/>
              </a:spcBef>
              <a:spcAft>
                <a:spcPct val="0"/>
              </a:spcAft>
              <a:defRPr sz="1700">
                <a:solidFill>
                  <a:srgbClr val="000000"/>
                </a:solidFill>
                <a:latin typeface="Arial" charset="0"/>
                <a:ea typeface="MS PGothic" charset="0"/>
                <a:cs typeface="MS PGothic" charset="0"/>
              </a:defRPr>
            </a:lvl6pPr>
            <a:lvl7pPr marL="2971800" indent="-228600" eaLnBrk="0" fontAlgn="base" hangingPunct="0">
              <a:spcBef>
                <a:spcPct val="0"/>
              </a:spcBef>
              <a:spcAft>
                <a:spcPct val="0"/>
              </a:spcAft>
              <a:defRPr sz="1700">
                <a:solidFill>
                  <a:srgbClr val="000000"/>
                </a:solidFill>
                <a:latin typeface="Arial" charset="0"/>
                <a:ea typeface="MS PGothic" charset="0"/>
                <a:cs typeface="MS PGothic" charset="0"/>
              </a:defRPr>
            </a:lvl7pPr>
            <a:lvl8pPr marL="3429000" indent="-228600" eaLnBrk="0" fontAlgn="base" hangingPunct="0">
              <a:spcBef>
                <a:spcPct val="0"/>
              </a:spcBef>
              <a:spcAft>
                <a:spcPct val="0"/>
              </a:spcAft>
              <a:defRPr sz="1700">
                <a:solidFill>
                  <a:srgbClr val="000000"/>
                </a:solidFill>
                <a:latin typeface="Arial" charset="0"/>
                <a:ea typeface="MS PGothic" charset="0"/>
                <a:cs typeface="MS PGothic" charset="0"/>
              </a:defRPr>
            </a:lvl8pPr>
            <a:lvl9pPr marL="3886200" indent="-228600" eaLnBrk="0" fontAlgn="base" hangingPunct="0">
              <a:spcBef>
                <a:spcPct val="0"/>
              </a:spcBef>
              <a:spcAft>
                <a:spcPct val="0"/>
              </a:spcAft>
              <a:defRPr sz="1700">
                <a:solidFill>
                  <a:srgbClr val="000000"/>
                </a:solidFill>
                <a:latin typeface="Arial" charset="0"/>
                <a:ea typeface="MS PGothic" charset="0"/>
                <a:cs typeface="MS PGothic" charset="0"/>
              </a:defRPr>
            </a:lvl9pPr>
          </a:lstStyle>
          <a:p>
            <a:pPr eaLnBrk="1" hangingPunct="1">
              <a:spcBef>
                <a:spcPct val="50000"/>
              </a:spcBef>
              <a:buClr>
                <a:srgbClr val="0000FF"/>
              </a:buClr>
              <a:buFont typeface="Wingdings" charset="0"/>
              <a:buNone/>
            </a:pPr>
            <a:r>
              <a:rPr lang="en-US" sz="800" dirty="0">
                <a:solidFill>
                  <a:schemeClr val="tx1"/>
                </a:solidFill>
                <a:latin typeface="Arial" panose="020B0604020202020204" pitchFamily="34" charset="0"/>
                <a:cs typeface="Arial" panose="020B0604020202020204" pitchFamily="34" charset="0"/>
              </a:rPr>
              <a:t>Copyright © 2018 by International Business Machines Corporation. All rights reserved.</a:t>
            </a:r>
          </a:p>
          <a:p>
            <a:pPr eaLnBrk="1" hangingPunct="1">
              <a:spcBef>
                <a:spcPct val="50000"/>
              </a:spcBef>
              <a:buClr>
                <a:srgbClr val="0000FF"/>
              </a:buClr>
              <a:buFont typeface="Wingdings" charset="0"/>
              <a:buNone/>
            </a:pPr>
            <a:endParaRPr lang="en-US" sz="800" dirty="0">
              <a:solidFill>
                <a:schemeClr val="tx1"/>
              </a:solidFill>
              <a:latin typeface="Arial" panose="020B0604020202020204" pitchFamily="34" charset="0"/>
              <a:cs typeface="Arial" panose="020B0604020202020204" pitchFamily="34" charset="0"/>
            </a:endParaRPr>
          </a:p>
          <a:p>
            <a:pPr>
              <a:spcBef>
                <a:spcPts val="675"/>
              </a:spcBef>
              <a:buClr>
                <a:schemeClr val="tx1"/>
              </a:buClr>
            </a:pPr>
            <a:r>
              <a:rPr lang="en-US" sz="800" dirty="0">
                <a:solidFill>
                  <a:schemeClr val="tx1"/>
                </a:solidFill>
                <a:latin typeface="Arial" panose="020B0604020202020204" pitchFamily="34" charset="0"/>
                <a:cs typeface="Arial" panose="020B0604020202020204" pitchFamily="34" charset="0"/>
              </a:rPr>
              <a:t>No part of this document may be reproduced or transmitted in any form without written permission from IBM Corporation.</a:t>
            </a:r>
          </a:p>
          <a:p>
            <a:pPr>
              <a:spcBef>
                <a:spcPts val="675"/>
              </a:spcBef>
              <a:buClr>
                <a:schemeClr val="tx1"/>
              </a:buClr>
            </a:pPr>
            <a:r>
              <a:rPr lang="en-US" sz="800" dirty="0">
                <a:solidFill>
                  <a:schemeClr val="tx1"/>
                </a:solidFill>
                <a:latin typeface="Arial" panose="020B0604020202020204" pitchFamily="34" charset="0"/>
                <a:cs typeface="Arial" panose="020B0604020202020204" pitchFamily="34" charset="0"/>
              </a:rPr>
              <a:t>IBM, the IBM logo, and </a:t>
            </a:r>
            <a:r>
              <a:rPr lang="en-US" sz="800" dirty="0" err="1">
                <a:solidFill>
                  <a:schemeClr val="tx1"/>
                </a:solidFill>
                <a:latin typeface="Arial" panose="020B0604020202020204" pitchFamily="34" charset="0"/>
                <a:cs typeface="Arial" panose="020B0604020202020204" pitchFamily="34" charset="0"/>
              </a:rPr>
              <a:t>ibm.com</a:t>
            </a:r>
            <a:r>
              <a:rPr lang="en-US" sz="800" dirty="0">
                <a:solidFill>
                  <a:schemeClr val="tx1"/>
                </a:solidFill>
                <a:latin typeface="Arial" panose="020B0604020202020204" pitchFamily="34" charset="0"/>
                <a:cs typeface="Arial" panose="020B0604020202020204" pitchFamily="34" charset="0"/>
              </a:rPr>
              <a:t> , and IBM Cloud Private</a:t>
            </a:r>
            <a:r>
              <a:rPr lang="en-US" sz="800" dirty="0">
                <a:solidFill>
                  <a:srgbClr val="FF0000"/>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cs typeface="Arial" panose="020B0604020202020204" pitchFamily="34" charset="0"/>
              </a:rPr>
              <a:t>are trademarks of International Business Machines Corp., registered in many jurisdictions worldwide. Other product and service names might be trademarks of IBM or other companies. A current list of IBM trademarks is available on the web at “Copyright and trademark information” at </a:t>
            </a:r>
            <a:r>
              <a:rPr lang="en-US" sz="800" dirty="0">
                <a:solidFill>
                  <a:schemeClr val="tx1"/>
                </a:solidFill>
                <a:latin typeface="Arial" panose="020B0604020202020204" pitchFamily="34" charset="0"/>
                <a:cs typeface="Arial" panose="020B0604020202020204" pitchFamily="34" charset="0"/>
                <a:hlinkClick r:id="rId3"/>
              </a:rPr>
              <a:t>ibm.com/legal/copytrade.shtml</a:t>
            </a:r>
            <a:r>
              <a:rPr lang="en-US" sz="800" dirty="0">
                <a:solidFill>
                  <a:schemeClr val="tx1"/>
                </a:solidFill>
                <a:latin typeface="Arial" panose="020B0604020202020204" pitchFamily="34" charset="0"/>
                <a:cs typeface="Arial" panose="020B0604020202020204" pitchFamily="34" charset="0"/>
              </a:rPr>
              <a:t>.</a:t>
            </a:r>
          </a:p>
          <a:p>
            <a:pPr>
              <a:spcBef>
                <a:spcPts val="675"/>
              </a:spcBef>
              <a:buClr>
                <a:schemeClr val="tx1"/>
              </a:buClr>
            </a:pPr>
            <a:r>
              <a:rPr lang="en-US" sz="800" dirty="0">
                <a:solidFill>
                  <a:schemeClr val="tx1"/>
                </a:solidFill>
                <a:latin typeface="Arial" panose="020B0604020202020204" pitchFamily="34" charset="0"/>
                <a:cs typeface="Arial" panose="020B0604020202020204" pitchFamily="34" charset="0"/>
              </a:rPr>
              <a:t>Product data has been reviewed for accuracy as of the date of initial publication. Product data is subject to change without notice. This document could include technical inaccuracies or typographical errors. IBM may make improvements and/or changes in the product(s) and/or program(s) described herein at any time without notice. Any statements regarding IBM's future direction and intent are subject to change or withdrawal without notice, and represent goals and objectives only. References in this document to IBM products, programs, or services does not imply that IBM intends to make such products, programs or services available in all countries in which IBM operates or does business. Any reference to an IBM Program Product in this document is not intended to state or imply that only that program product may be used. Any functionally equivalent program, that does not infringe IBM's intellectually property rights, may be used instead.</a:t>
            </a:r>
          </a:p>
          <a:p>
            <a:pPr>
              <a:spcBef>
                <a:spcPts val="675"/>
              </a:spcBef>
              <a:buClr>
                <a:schemeClr val="tx1"/>
              </a:buClr>
            </a:pPr>
            <a:r>
              <a:rPr lang="en-US" sz="800" dirty="0">
                <a:solidFill>
                  <a:schemeClr val="tx1"/>
                </a:solidFill>
                <a:latin typeface="Arial" panose="020B0604020202020204" pitchFamily="34" charset="0"/>
                <a:cs typeface="Arial" panose="020B0604020202020204" pitchFamily="34" charset="0"/>
              </a:rPr>
              <a:t>THE INFORMATION PROVIDED IN THIS DOCUMENT IS DISTRIBUTED "AS IS" WITHOUT ANY WARRANTY, EITHER  OR IMPLIED. IBM LY DISCLAIMS ANY WARRANTIES OF MERCHANTABILITY, FITNESS FOR A PARTICULAR PURPOSE OR NONINFRINGEMENT. IBM shall have no responsibility to update this information. IBM products are warranted, if at all, according to the terms and conditions of the agreements (e.g., IBM Customer Agreement, Statement of Limited Warranty, International Program License Agreement, etc.) under which they are provided. Information concerning non-IBM products was obtained from the suppliers of those products, their published announcements or other publicly available sources. IBM has not tested those products in connection with this publication and cannot confirm the accuracy of performance, compatibility or any other claims related to non-IBM products. IBM makes no representations or warranties, express or implied, regarding non-IBM products and services.</a:t>
            </a:r>
          </a:p>
          <a:p>
            <a:pPr>
              <a:spcBef>
                <a:spcPts val="675"/>
              </a:spcBef>
              <a:spcAft>
                <a:spcPts val="675"/>
              </a:spcAft>
              <a:buClr>
                <a:schemeClr val="tx1"/>
              </a:buClr>
            </a:pPr>
            <a:r>
              <a:rPr lang="en-US" sz="800" dirty="0">
                <a:solidFill>
                  <a:schemeClr val="tx1"/>
                </a:solidFill>
                <a:latin typeface="Arial" panose="020B0604020202020204" pitchFamily="34" charset="0"/>
                <a:cs typeface="Arial" panose="020B0604020202020204" pitchFamily="34" charset="0"/>
              </a:rPr>
              <a:t>The provision of the information contained herein is not intended to, and does not, grant any right or license under any IBM patents or copyrights. Inquiries regarding patent or copyright licenses should be made, in writing, to:</a:t>
            </a:r>
          </a:p>
          <a:p>
            <a:pPr eaLnBrk="1" hangingPunct="1">
              <a:buClr>
                <a:schemeClr val="tx1"/>
              </a:buClr>
              <a:buFont typeface="Wingdings" charset="0"/>
              <a:buNone/>
            </a:pPr>
            <a:r>
              <a:rPr lang="en-US" sz="800" dirty="0">
                <a:solidFill>
                  <a:schemeClr val="tx1"/>
                </a:solidFill>
                <a:latin typeface="Arial" panose="020B0604020202020204" pitchFamily="34" charset="0"/>
                <a:cs typeface="Arial" panose="020B0604020202020204" pitchFamily="34" charset="0"/>
              </a:rPr>
              <a:t>IBM Director of Licensing</a:t>
            </a:r>
          </a:p>
          <a:p>
            <a:pPr eaLnBrk="1" hangingPunct="1">
              <a:buClr>
                <a:schemeClr val="tx1"/>
              </a:buClr>
              <a:buFont typeface="Wingdings" charset="0"/>
              <a:buNone/>
            </a:pPr>
            <a:r>
              <a:rPr lang="en-US" sz="800" dirty="0">
                <a:solidFill>
                  <a:schemeClr val="tx1"/>
                </a:solidFill>
                <a:latin typeface="Arial" panose="020B0604020202020204" pitchFamily="34" charset="0"/>
                <a:cs typeface="Arial" panose="020B0604020202020204" pitchFamily="34" charset="0"/>
              </a:rPr>
              <a:t>IBM Corporation</a:t>
            </a:r>
          </a:p>
          <a:p>
            <a:pPr eaLnBrk="1" hangingPunct="1">
              <a:buClr>
                <a:schemeClr val="tx1"/>
              </a:buClr>
              <a:buFont typeface="Wingdings" charset="0"/>
              <a:buNone/>
            </a:pPr>
            <a:r>
              <a:rPr lang="en-US" sz="800" dirty="0">
                <a:solidFill>
                  <a:schemeClr val="tx1"/>
                </a:solidFill>
                <a:latin typeface="Arial" panose="020B0604020202020204" pitchFamily="34" charset="0"/>
                <a:cs typeface="Arial" panose="020B0604020202020204" pitchFamily="34" charset="0"/>
              </a:rPr>
              <a:t>North Castle Drive</a:t>
            </a:r>
          </a:p>
          <a:p>
            <a:pPr eaLnBrk="1" hangingPunct="1">
              <a:buClr>
                <a:schemeClr val="tx1"/>
              </a:buClr>
              <a:buFont typeface="Wingdings" charset="0"/>
              <a:buNone/>
            </a:pPr>
            <a:r>
              <a:rPr lang="en-US" sz="800" dirty="0">
                <a:solidFill>
                  <a:schemeClr val="tx1"/>
                </a:solidFill>
                <a:latin typeface="Arial" panose="020B0604020202020204" pitchFamily="34" charset="0"/>
                <a:cs typeface="Arial" panose="020B0604020202020204" pitchFamily="34" charset="0"/>
              </a:rPr>
              <a:t>Armonk, NY 1 0504- 785</a:t>
            </a:r>
          </a:p>
          <a:p>
            <a:pPr eaLnBrk="1" hangingPunct="1">
              <a:buClr>
                <a:schemeClr val="tx1"/>
              </a:buClr>
              <a:buFont typeface="Wingdings" charset="0"/>
              <a:buNone/>
            </a:pPr>
            <a:r>
              <a:rPr lang="en-US" sz="800" dirty="0">
                <a:solidFill>
                  <a:schemeClr val="tx1"/>
                </a:solidFill>
                <a:latin typeface="Arial" panose="020B0604020202020204" pitchFamily="34" charset="0"/>
                <a:cs typeface="Arial" panose="020B0604020202020204" pitchFamily="34" charset="0"/>
              </a:rPr>
              <a:t>U.S.A.</a:t>
            </a:r>
            <a:endParaRPr lang="en-US" sz="788"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531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937520-87FA-3A4C-998E-40F09D8C5ECA}"/>
              </a:ext>
            </a:extLst>
          </p:cNvPr>
          <p:cNvPicPr>
            <a:picLocks noChangeAspect="1"/>
          </p:cNvPicPr>
          <p:nvPr/>
        </p:nvPicPr>
        <p:blipFill>
          <a:blip r:embed="rId2"/>
          <a:stretch>
            <a:fillRect/>
          </a:stretch>
        </p:blipFill>
        <p:spPr>
          <a:xfrm>
            <a:off x="2137326" y="1804371"/>
            <a:ext cx="4619625" cy="2686050"/>
          </a:xfrm>
          <a:prstGeom prst="rect">
            <a:avLst/>
          </a:prstGeom>
        </p:spPr>
      </p:pic>
      <p:sp>
        <p:nvSpPr>
          <p:cNvPr id="4" name="Rounded Rectangle 3">
            <a:extLst>
              <a:ext uri="{FF2B5EF4-FFF2-40B4-BE49-F238E27FC236}">
                <a16:creationId xmlns:a16="http://schemas.microsoft.com/office/drawing/2014/main" id="{91E64EB4-490E-7E43-B2C5-45344F2DA056}"/>
              </a:ext>
            </a:extLst>
          </p:cNvPr>
          <p:cNvSpPr/>
          <p:nvPr/>
        </p:nvSpPr>
        <p:spPr>
          <a:xfrm>
            <a:off x="2830442" y="938294"/>
            <a:ext cx="1513002" cy="554453"/>
          </a:xfrm>
          <a:prstGeom prst="roundRect">
            <a:avLst>
              <a:gd name="adj" fmla="val 3698"/>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ectangle 4">
            <a:extLst>
              <a:ext uri="{FF2B5EF4-FFF2-40B4-BE49-F238E27FC236}">
                <a16:creationId xmlns:a16="http://schemas.microsoft.com/office/drawing/2014/main" id="{5AAB96DC-D592-A243-8856-B35C822DF43D}"/>
              </a:ext>
            </a:extLst>
          </p:cNvPr>
          <p:cNvSpPr/>
          <p:nvPr/>
        </p:nvSpPr>
        <p:spPr>
          <a:xfrm>
            <a:off x="3506767" y="1082834"/>
            <a:ext cx="741215" cy="276999"/>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kubectl</a:t>
            </a:r>
          </a:p>
        </p:txBody>
      </p:sp>
      <p:sp>
        <p:nvSpPr>
          <p:cNvPr id="6" name="TextBox 5">
            <a:extLst>
              <a:ext uri="{FF2B5EF4-FFF2-40B4-BE49-F238E27FC236}">
                <a16:creationId xmlns:a16="http://schemas.microsoft.com/office/drawing/2014/main" id="{E215DC79-2EC7-F243-A056-4B2100AA81A9}"/>
              </a:ext>
            </a:extLst>
          </p:cNvPr>
          <p:cNvSpPr txBox="1"/>
          <p:nvPr/>
        </p:nvSpPr>
        <p:spPr>
          <a:xfrm>
            <a:off x="2885489" y="1048209"/>
            <a:ext cx="621275" cy="369332"/>
          </a:xfrm>
          <a:prstGeom prst="rect">
            <a:avLst/>
          </a:prstGeom>
          <a:noFill/>
        </p:spPr>
        <p:txBody>
          <a:bodyPr wrap="square" rtlCol="0">
            <a:spAutoFit/>
          </a:bodyPr>
          <a:lstStyle/>
          <a:p>
            <a:pPr algn="ctr"/>
            <a:r>
              <a:rPr lang="en-US" sz="900" dirty="0"/>
              <a:t>Local Machine</a:t>
            </a:r>
          </a:p>
        </p:txBody>
      </p:sp>
      <p:cxnSp>
        <p:nvCxnSpPr>
          <p:cNvPr id="9" name="Straight Arrow Connector 8">
            <a:extLst>
              <a:ext uri="{FF2B5EF4-FFF2-40B4-BE49-F238E27FC236}">
                <a16:creationId xmlns:a16="http://schemas.microsoft.com/office/drawing/2014/main" id="{B6C88C57-32AC-1247-8047-F7CEEDF0A01A}"/>
              </a:ext>
            </a:extLst>
          </p:cNvPr>
          <p:cNvCxnSpPr>
            <a:cxnSpLocks/>
            <a:stCxn id="5" idx="2"/>
          </p:cNvCxnSpPr>
          <p:nvPr/>
        </p:nvCxnSpPr>
        <p:spPr>
          <a:xfrm>
            <a:off x="3877374" y="1359833"/>
            <a:ext cx="0" cy="1027833"/>
          </a:xfrm>
          <a:prstGeom prst="straightConnector1">
            <a:avLst/>
          </a:prstGeom>
          <a:ln>
            <a:headEnd type="triangle"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27A2EFD-D589-804A-8B44-2EB21F71FB6E}"/>
              </a:ext>
            </a:extLst>
          </p:cNvPr>
          <p:cNvCxnSpPr>
            <a:cxnSpLocks/>
            <a:endCxn id="5" idx="0"/>
          </p:cNvCxnSpPr>
          <p:nvPr/>
        </p:nvCxnSpPr>
        <p:spPr>
          <a:xfrm>
            <a:off x="3877374" y="747402"/>
            <a:ext cx="0" cy="335432"/>
          </a:xfrm>
          <a:prstGeom prst="straightConnector1">
            <a:avLst/>
          </a:prstGeom>
          <a:ln>
            <a:headEnd type="none" w="med" len="sm"/>
            <a:tailEnd type="triangle" w="sm" len="sm"/>
          </a:ln>
        </p:spPr>
        <p:style>
          <a:lnRef idx="1">
            <a:schemeClr val="accent1"/>
          </a:lnRef>
          <a:fillRef idx="0">
            <a:schemeClr val="accent1"/>
          </a:fillRef>
          <a:effectRef idx="0">
            <a:schemeClr val="accent1"/>
          </a:effectRef>
          <a:fontRef idx="minor">
            <a:schemeClr val="tx1"/>
          </a:fontRef>
        </p:style>
      </p:cxnSp>
      <p:sp>
        <p:nvSpPr>
          <p:cNvPr id="19" name="Right Brace 18">
            <a:extLst>
              <a:ext uri="{FF2B5EF4-FFF2-40B4-BE49-F238E27FC236}">
                <a16:creationId xmlns:a16="http://schemas.microsoft.com/office/drawing/2014/main" id="{AF53CB9F-879E-304F-ADD4-AA72B3B44CBF}"/>
              </a:ext>
            </a:extLst>
          </p:cNvPr>
          <p:cNvSpPr/>
          <p:nvPr/>
        </p:nvSpPr>
        <p:spPr>
          <a:xfrm>
            <a:off x="4262933" y="210074"/>
            <a:ext cx="730959" cy="2686049"/>
          </a:xfrm>
          <a:prstGeom prst="rightBrace">
            <a:avLst>
              <a:gd name="adj1" fmla="val 13702"/>
              <a:gd name="adj2" fmla="val 32123"/>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sp>
        <p:nvSpPr>
          <p:cNvPr id="20" name="TextBox 19">
            <a:extLst>
              <a:ext uri="{FF2B5EF4-FFF2-40B4-BE49-F238E27FC236}">
                <a16:creationId xmlns:a16="http://schemas.microsoft.com/office/drawing/2014/main" id="{1E83C785-1935-B148-B9A4-33618AF510A7}"/>
              </a:ext>
            </a:extLst>
          </p:cNvPr>
          <p:cNvSpPr txBox="1"/>
          <p:nvPr/>
        </p:nvSpPr>
        <p:spPr>
          <a:xfrm>
            <a:off x="5058987" y="471128"/>
            <a:ext cx="3395928" cy="1246495"/>
          </a:xfrm>
          <a:prstGeom prst="rect">
            <a:avLst/>
          </a:prstGeom>
          <a:noFill/>
        </p:spPr>
        <p:txBody>
          <a:bodyPr wrap="square" rtlCol="0">
            <a:spAutoFit/>
          </a:bodyPr>
          <a:lstStyle/>
          <a:p>
            <a:r>
              <a:rPr lang="en-US" sz="1500" dirty="0">
                <a:latin typeface="IBM Plex Sans Thin" panose="020B0203050203000203" pitchFamily="34" charset="77"/>
              </a:rPr>
              <a:t>Interact with the cluster through the </a:t>
            </a:r>
            <a:r>
              <a:rPr lang="en-US" sz="1500" dirty="0">
                <a:latin typeface="Lucida Console" panose="020B0609040504020204" pitchFamily="49" charset="0"/>
              </a:rPr>
              <a:t>kubectl</a:t>
            </a:r>
            <a:r>
              <a:rPr lang="en-US" sz="1500" dirty="0">
                <a:latin typeface="IBM Plex Sans Thin" panose="020B0203050203000203" pitchFamily="34" charset="77"/>
              </a:rPr>
              <a:t> command line interface (CLI), which issues REST requests to the Kubernetes kube-apiserver running on the master node.</a:t>
            </a:r>
          </a:p>
        </p:txBody>
      </p:sp>
      <p:sp>
        <p:nvSpPr>
          <p:cNvPr id="11" name="TextBox 10">
            <a:extLst>
              <a:ext uri="{FF2B5EF4-FFF2-40B4-BE49-F238E27FC236}">
                <a16:creationId xmlns:a16="http://schemas.microsoft.com/office/drawing/2014/main" id="{D0F09FF7-CE34-7F42-AF15-703AF44473AB}"/>
              </a:ext>
            </a:extLst>
          </p:cNvPr>
          <p:cNvSpPr txBox="1"/>
          <p:nvPr/>
        </p:nvSpPr>
        <p:spPr>
          <a:xfrm>
            <a:off x="177094" y="156416"/>
            <a:ext cx="7793951" cy="461665"/>
          </a:xfrm>
          <a:prstGeom prst="rect">
            <a:avLst/>
          </a:prstGeom>
          <a:noFill/>
        </p:spPr>
        <p:txBody>
          <a:bodyPr wrap="square" rtlCol="0">
            <a:spAutoFit/>
          </a:bodyPr>
          <a:lstStyle/>
          <a:p>
            <a:r>
              <a:rPr lang="en-US" sz="2400" dirty="0">
                <a:latin typeface="+mj-lt"/>
              </a:rPr>
              <a:t>Talking to a cluster</a:t>
            </a:r>
          </a:p>
        </p:txBody>
      </p:sp>
      <p:sp>
        <p:nvSpPr>
          <p:cNvPr id="14" name="Footer Placeholder 3">
            <a:extLst>
              <a:ext uri="{FF2B5EF4-FFF2-40B4-BE49-F238E27FC236}">
                <a16:creationId xmlns:a16="http://schemas.microsoft.com/office/drawing/2014/main" id="{C125613E-4F9A-CF48-B2F8-D34264CC7FEE}"/>
              </a:ext>
            </a:extLst>
          </p:cNvPr>
          <p:cNvSpPr>
            <a:spLocks noGrp="1"/>
          </p:cNvSpPr>
          <p:nvPr>
            <p:ph type="ftr" sz="quarter" idx="11"/>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dirty="0"/>
              <a:t>IBM Cloud / © 2018 IBM Corporation</a:t>
            </a:r>
            <a:endParaRPr lang="en-US" dirty="0"/>
          </a:p>
        </p:txBody>
      </p:sp>
      <p:pic>
        <p:nvPicPr>
          <p:cNvPr id="15" name="Picture 14">
            <a:extLst>
              <a:ext uri="{FF2B5EF4-FFF2-40B4-BE49-F238E27FC236}">
                <a16:creationId xmlns:a16="http://schemas.microsoft.com/office/drawing/2014/main" id="{442596C4-FABF-F44E-9378-579FDE4DD1F8}"/>
              </a:ext>
            </a:extLst>
          </p:cNvPr>
          <p:cNvPicPr>
            <a:picLocks noChangeAspect="1"/>
          </p:cNvPicPr>
          <p:nvPr/>
        </p:nvPicPr>
        <p:blipFill>
          <a:blip r:embed="rId3"/>
          <a:stretch>
            <a:fillRect/>
          </a:stretch>
        </p:blipFill>
        <p:spPr>
          <a:xfrm>
            <a:off x="3677172" y="201914"/>
            <a:ext cx="396897" cy="568356"/>
          </a:xfrm>
          <a:prstGeom prst="rect">
            <a:avLst/>
          </a:prstGeom>
        </p:spPr>
      </p:pic>
    </p:spTree>
    <p:extLst>
      <p:ext uri="{BB962C8B-B14F-4D97-AF65-F5344CB8AC3E}">
        <p14:creationId xmlns:p14="http://schemas.microsoft.com/office/powerpoint/2010/main" val="1443920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7081" y="170144"/>
            <a:ext cx="6268290" cy="1108603"/>
          </a:xfrm>
        </p:spPr>
        <p:txBody>
          <a:bodyPr/>
          <a:lstStyle/>
          <a:p>
            <a:r>
              <a:rPr lang="en-US" sz="6000" dirty="0"/>
              <a:t>Demo</a:t>
            </a: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851819" y="1844704"/>
            <a:ext cx="3442710" cy="169362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the Tools</a:t>
            </a:r>
          </a:p>
          <a:p>
            <a:pPr algn="ctr"/>
            <a:br>
              <a:rPr lang="en-US" sz="2000" dirty="0"/>
            </a:br>
            <a:br>
              <a:rPr lang="en-US" sz="2000" dirty="0"/>
            </a:br>
            <a:br>
              <a:rPr lang="en-US" sz="2000" dirty="0"/>
            </a:br>
            <a:endParaRPr lang="en-US" sz="2000" dirty="0">
              <a:solidFill>
                <a:schemeClr val="accent2"/>
              </a:solidFill>
            </a:endParaRPr>
          </a:p>
        </p:txBody>
      </p:sp>
      <p:pic>
        <p:nvPicPr>
          <p:cNvPr id="2" name="Picture 1">
            <a:extLst>
              <a:ext uri="{FF2B5EF4-FFF2-40B4-BE49-F238E27FC236}">
                <a16:creationId xmlns:a16="http://schemas.microsoft.com/office/drawing/2014/main" id="{76BF87CA-6F0B-A947-A33D-F5CE5F6A5C14}"/>
              </a:ext>
            </a:extLst>
          </p:cNvPr>
          <p:cNvPicPr>
            <a:picLocks noChangeAspect="1"/>
          </p:cNvPicPr>
          <p:nvPr/>
        </p:nvPicPr>
        <p:blipFill>
          <a:blip r:embed="rId2"/>
          <a:stretch>
            <a:fillRect/>
          </a:stretch>
        </p:blipFill>
        <p:spPr>
          <a:xfrm>
            <a:off x="5988888" y="1431797"/>
            <a:ext cx="1587500" cy="2273300"/>
          </a:xfrm>
          <a:prstGeom prst="rect">
            <a:avLst/>
          </a:prstGeom>
        </p:spPr>
      </p:pic>
    </p:spTree>
    <p:extLst>
      <p:ext uri="{BB962C8B-B14F-4D97-AF65-F5344CB8AC3E}">
        <p14:creationId xmlns:p14="http://schemas.microsoft.com/office/powerpoint/2010/main" val="2189560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9"/>
            <a:ext cx="6268290" cy="412416"/>
          </a:xfrm>
        </p:spPr>
        <p:txBody>
          <a:bodyPr/>
          <a:lstStyle/>
          <a:p>
            <a:r>
              <a:rPr lang="en-US" sz="3200" dirty="0"/>
              <a:t>Tools - docker</a:t>
            </a: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9" name="Title 3">
            <a:extLst>
              <a:ext uri="{FF2B5EF4-FFF2-40B4-BE49-F238E27FC236}">
                <a16:creationId xmlns:a16="http://schemas.microsoft.com/office/drawing/2014/main" id="{9DC264E1-0314-E940-B7EB-1877CFD9BC26}"/>
              </a:ext>
            </a:extLst>
          </p:cNvPr>
          <p:cNvSpPr txBox="1">
            <a:spLocks/>
          </p:cNvSpPr>
          <p:nvPr/>
        </p:nvSpPr>
        <p:spPr>
          <a:xfrm>
            <a:off x="376061" y="879441"/>
            <a:ext cx="8097973" cy="376771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solidFill>
                  <a:srgbClr val="0091FF"/>
                </a:solidFill>
              </a:rPr>
              <a:t>docker history  &lt;image&gt; [--no-</a:t>
            </a:r>
            <a:r>
              <a:rPr lang="en-US" sz="1800" dirty="0" err="1">
                <a:solidFill>
                  <a:srgbClr val="0091FF"/>
                </a:solidFill>
              </a:rPr>
              <a:t>trunc</a:t>
            </a:r>
            <a:r>
              <a:rPr lang="en-US" sz="1800" dirty="0">
                <a:solidFill>
                  <a:srgbClr val="0091FF"/>
                </a:solidFill>
              </a:rPr>
              <a:t> ]</a:t>
            </a:r>
          </a:p>
          <a:p>
            <a:endParaRPr lang="en-US" sz="1800" dirty="0">
              <a:solidFill>
                <a:srgbClr val="0091FF"/>
              </a:solidFill>
            </a:endParaRPr>
          </a:p>
          <a:p>
            <a:r>
              <a:rPr lang="en-US" sz="1800" dirty="0">
                <a:solidFill>
                  <a:srgbClr val="0091FF"/>
                </a:solidFill>
              </a:rPr>
              <a:t>docker inspect &lt;image&gt;</a:t>
            </a:r>
          </a:p>
          <a:p>
            <a:endParaRPr lang="en-US" sz="1800" dirty="0">
              <a:solidFill>
                <a:srgbClr val="0091FF"/>
              </a:solidFill>
            </a:endParaRPr>
          </a:p>
          <a:p>
            <a:r>
              <a:rPr lang="en-US" sz="1800" dirty="0">
                <a:solidFill>
                  <a:srgbClr val="0091FF"/>
                </a:solidFill>
              </a:rPr>
              <a:t>docker events   </a:t>
            </a:r>
            <a:r>
              <a:rPr lang="en-US" sz="1800" dirty="0">
                <a:solidFill>
                  <a:schemeClr val="bg1"/>
                </a:solidFill>
              </a:rPr>
              <a:t>(example below grabs a time range)</a:t>
            </a:r>
          </a:p>
          <a:p>
            <a:r>
              <a:rPr lang="en-US" sz="1800" dirty="0">
                <a:solidFill>
                  <a:srgbClr val="0091FF"/>
                </a:solidFill>
              </a:rPr>
              <a:t>	d</a:t>
            </a:r>
            <a:r>
              <a:rPr lang="fr" sz="1800" dirty="0">
                <a:solidFill>
                  <a:srgbClr val="0091FF"/>
                </a:solidFill>
              </a:rPr>
              <a:t>start=$(date "+%Y-%m-%dT%H:%M:%S")</a:t>
            </a:r>
          </a:p>
          <a:p>
            <a:r>
              <a:rPr lang="en-US" sz="1800" dirty="0">
                <a:solidFill>
                  <a:srgbClr val="0091FF"/>
                </a:solidFill>
              </a:rPr>
              <a:t>	docker run  ibmcom/icp-inception:3.1.1</a:t>
            </a:r>
          </a:p>
          <a:p>
            <a:r>
              <a:rPr lang="en-US" sz="1800" dirty="0">
                <a:solidFill>
                  <a:srgbClr val="0091FF"/>
                </a:solidFill>
              </a:rPr>
              <a:t>	</a:t>
            </a:r>
            <a:r>
              <a:rPr lang="fr" sz="1800" dirty="0">
                <a:solidFill>
                  <a:srgbClr val="0091FF"/>
                </a:solidFill>
              </a:rPr>
              <a:t>dstop=$(date "+%Y-%m-%dT%H:%M:%S")</a:t>
            </a:r>
          </a:p>
          <a:p>
            <a:r>
              <a:rPr lang="fr" sz="1800" dirty="0">
                <a:solidFill>
                  <a:srgbClr val="0091FF"/>
                </a:solidFill>
              </a:rPr>
              <a:t>	</a:t>
            </a:r>
            <a:r>
              <a:rPr lang="en-US" sz="1800" dirty="0">
                <a:solidFill>
                  <a:srgbClr val="0091FF"/>
                </a:solidFill>
              </a:rPr>
              <a:t>docker events --since $dstart --until $dstop</a:t>
            </a:r>
          </a:p>
          <a:p>
            <a:r>
              <a:rPr lang="en-US" sz="1800" dirty="0">
                <a:solidFill>
                  <a:srgbClr val="0091FF"/>
                </a:solidFill>
              </a:rPr>
              <a:t> </a:t>
            </a:r>
          </a:p>
          <a:p>
            <a:endParaRPr lang="en-US" sz="1800" dirty="0">
              <a:solidFill>
                <a:srgbClr val="0091FF"/>
              </a:solidFill>
            </a:endParaRPr>
          </a:p>
          <a:p>
            <a:r>
              <a:rPr lang="en-US" sz="1800" dirty="0">
                <a:solidFill>
                  <a:srgbClr val="0091FF"/>
                </a:solidFill>
              </a:rPr>
              <a:t>docker run --</a:t>
            </a:r>
            <a:r>
              <a:rPr lang="en-US" sz="1800" dirty="0" err="1">
                <a:solidFill>
                  <a:srgbClr val="0091FF"/>
                </a:solidFill>
              </a:rPr>
              <a:t>rm</a:t>
            </a:r>
            <a:r>
              <a:rPr lang="en-US" sz="1800" dirty="0">
                <a:solidFill>
                  <a:srgbClr val="0091FF"/>
                </a:solidFill>
              </a:rPr>
              <a:t> -it --</a:t>
            </a:r>
            <a:r>
              <a:rPr lang="en-US" sz="1800" dirty="0" err="1">
                <a:solidFill>
                  <a:srgbClr val="0091FF"/>
                </a:solidFill>
              </a:rPr>
              <a:t>entrypoint</a:t>
            </a:r>
            <a:r>
              <a:rPr lang="en-US" sz="1800" dirty="0">
                <a:solidFill>
                  <a:srgbClr val="0091FF"/>
                </a:solidFill>
              </a:rPr>
              <a:t>=/bin/bash ibmcom/icp-inception:3.1.1</a:t>
            </a:r>
          </a:p>
          <a:p>
            <a:endParaRPr lang="en-US" sz="1800" dirty="0">
              <a:solidFill>
                <a:srgbClr val="0091FF"/>
              </a:solidFill>
            </a:endParaRPr>
          </a:p>
          <a:p>
            <a:r>
              <a:rPr lang="en-US" sz="1800" dirty="0">
                <a:solidFill>
                  <a:srgbClr val="0091FF"/>
                </a:solidFill>
              </a:rPr>
              <a:t>docker stats   (will run on a system with multiple containers deployed)</a:t>
            </a:r>
          </a:p>
          <a:p>
            <a:endParaRPr lang="en-US" sz="2000" dirty="0">
              <a:solidFill>
                <a:srgbClr val="0091FF"/>
              </a:solidFill>
            </a:endParaRPr>
          </a:p>
          <a:p>
            <a:endParaRPr lang="en-US" sz="2000" dirty="0">
              <a:solidFill>
                <a:srgbClr val="0091FF"/>
              </a:solidFill>
            </a:endParaRPr>
          </a:p>
          <a:p>
            <a:pPr algn="ctr"/>
            <a:br>
              <a:rPr lang="en-US" sz="2000" dirty="0"/>
            </a:br>
            <a:br>
              <a:rPr lang="en-US" sz="2000" dirty="0"/>
            </a:br>
            <a:br>
              <a:rPr lang="en-US" sz="2000" dirty="0"/>
            </a:br>
            <a:endParaRPr lang="en-US" sz="2000" dirty="0">
              <a:solidFill>
                <a:schemeClr val="accent2"/>
              </a:solidFill>
            </a:endParaRPr>
          </a:p>
        </p:txBody>
      </p:sp>
    </p:spTree>
    <p:extLst>
      <p:ext uri="{BB962C8B-B14F-4D97-AF65-F5344CB8AC3E}">
        <p14:creationId xmlns:p14="http://schemas.microsoft.com/office/powerpoint/2010/main" val="148049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9"/>
            <a:ext cx="3287864" cy="412416"/>
          </a:xfrm>
        </p:spPr>
        <p:txBody>
          <a:bodyPr/>
          <a:lstStyle/>
          <a:p>
            <a:r>
              <a:rPr lang="en-US" sz="3200" dirty="0"/>
              <a:t>Tools - kubectl</a:t>
            </a: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9" name="Title 3">
            <a:extLst>
              <a:ext uri="{FF2B5EF4-FFF2-40B4-BE49-F238E27FC236}">
                <a16:creationId xmlns:a16="http://schemas.microsoft.com/office/drawing/2014/main" id="{9DC264E1-0314-E940-B7EB-1877CFD9BC26}"/>
              </a:ext>
            </a:extLst>
          </p:cNvPr>
          <p:cNvSpPr txBox="1">
            <a:spLocks/>
          </p:cNvSpPr>
          <p:nvPr/>
        </p:nvSpPr>
        <p:spPr>
          <a:xfrm>
            <a:off x="364143" y="895475"/>
            <a:ext cx="8342886" cy="337698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800" dirty="0">
                <a:solidFill>
                  <a:srgbClr val="0091FF"/>
                </a:solidFill>
              </a:rPr>
              <a:t>kubectl top [node | pod]</a:t>
            </a:r>
          </a:p>
          <a:p>
            <a:endParaRPr lang="en-US" sz="1800" dirty="0">
              <a:solidFill>
                <a:srgbClr val="0091FF"/>
              </a:solidFill>
            </a:endParaRPr>
          </a:p>
          <a:p>
            <a:r>
              <a:rPr lang="en-US" sz="1800" dirty="0">
                <a:solidFill>
                  <a:srgbClr val="0091FF"/>
                </a:solidFill>
              </a:rPr>
              <a:t>kubectl –n &lt;namespace&gt; get &lt;k8 type&gt;</a:t>
            </a:r>
          </a:p>
          <a:p>
            <a:endParaRPr lang="en-US" sz="1800" dirty="0">
              <a:solidFill>
                <a:srgbClr val="0091FF"/>
              </a:solidFill>
            </a:endParaRPr>
          </a:p>
          <a:p>
            <a:r>
              <a:rPr lang="en-US" sz="1800" dirty="0">
                <a:solidFill>
                  <a:srgbClr val="0091FF"/>
                </a:solidFill>
              </a:rPr>
              <a:t>kubectl –n &lt;namespace&gt; describe &lt;k8 type&gt; &lt;k8 object id&gt;</a:t>
            </a:r>
          </a:p>
          <a:p>
            <a:endParaRPr lang="en-US" sz="1800" dirty="0">
              <a:solidFill>
                <a:srgbClr val="0091FF"/>
              </a:solidFill>
            </a:endParaRPr>
          </a:p>
          <a:p>
            <a:r>
              <a:rPr lang="en-US" sz="1800" dirty="0">
                <a:solidFill>
                  <a:srgbClr val="0091FF"/>
                </a:solidFill>
              </a:rPr>
              <a:t>kubectl –n &lt;namespace&gt; logs [-f] &lt;k8 pod name&gt; </a:t>
            </a:r>
          </a:p>
          <a:p>
            <a:r>
              <a:rPr lang="en-US" sz="1800" dirty="0">
                <a:solidFill>
                  <a:srgbClr val="0091FF"/>
                </a:solidFill>
              </a:rPr>
              <a:t> </a:t>
            </a:r>
          </a:p>
          <a:p>
            <a:r>
              <a:rPr lang="en-US" sz="1800" dirty="0">
                <a:solidFill>
                  <a:srgbClr val="0091FF"/>
                </a:solidFill>
              </a:rPr>
              <a:t>kubectl –n &lt;namespace&gt; exec -it &lt;k8 pod name&gt; [-c &lt;container name&gt;] -- &lt;cmd&gt;</a:t>
            </a:r>
          </a:p>
          <a:p>
            <a:endParaRPr lang="en-US" sz="2000" dirty="0">
              <a:solidFill>
                <a:srgbClr val="0091FF"/>
              </a:solidFill>
            </a:endParaRPr>
          </a:p>
          <a:p>
            <a:r>
              <a:rPr lang="en-US" sz="2000" dirty="0">
                <a:solidFill>
                  <a:srgbClr val="0091FF"/>
                </a:solidFill>
              </a:rPr>
              <a:t>kubectl edit &lt;K8 </a:t>
            </a:r>
            <a:r>
              <a:rPr lang="en-US" sz="2000" dirty="0" err="1">
                <a:solidFill>
                  <a:srgbClr val="0091FF"/>
                </a:solidFill>
              </a:rPr>
              <a:t>obj</a:t>
            </a:r>
            <a:r>
              <a:rPr lang="en-US" sz="2000" dirty="0">
                <a:solidFill>
                  <a:srgbClr val="0091FF"/>
                </a:solidFill>
              </a:rPr>
              <a:t> type&gt;/&lt;name&gt;</a:t>
            </a:r>
          </a:p>
          <a:p>
            <a:endParaRPr lang="en-US" sz="2000" dirty="0">
              <a:solidFill>
                <a:srgbClr val="0091FF"/>
              </a:solidFill>
            </a:endParaRPr>
          </a:p>
          <a:p>
            <a:r>
              <a:rPr lang="en-US" sz="1800" dirty="0">
                <a:solidFill>
                  <a:srgbClr val="0091FF"/>
                </a:solidFill>
              </a:rPr>
              <a:t>KUBE_EDITOR="</a:t>
            </a:r>
            <a:r>
              <a:rPr lang="en-US" sz="1800" dirty="0" err="1">
                <a:solidFill>
                  <a:srgbClr val="0091FF"/>
                </a:solidFill>
              </a:rPr>
              <a:t>nano</a:t>
            </a:r>
            <a:r>
              <a:rPr lang="en-US" sz="1800" dirty="0">
                <a:solidFill>
                  <a:srgbClr val="0091FF"/>
                </a:solidFill>
              </a:rPr>
              <a:t>" kubectl edit deployment/&lt;name&gt;</a:t>
            </a:r>
          </a:p>
          <a:p>
            <a:endParaRPr lang="en-US" sz="2000" dirty="0">
              <a:solidFill>
                <a:srgbClr val="0091FF"/>
              </a:solidFill>
            </a:endParaRPr>
          </a:p>
          <a:p>
            <a:endParaRPr lang="en-US" sz="2000" dirty="0">
              <a:solidFill>
                <a:srgbClr val="0091FF"/>
              </a:solidFill>
            </a:endParaRPr>
          </a:p>
          <a:p>
            <a:pPr algn="ctr"/>
            <a:br>
              <a:rPr lang="en-US" sz="2000" dirty="0"/>
            </a:br>
            <a:br>
              <a:rPr lang="en-US" sz="2000" dirty="0"/>
            </a:br>
            <a:br>
              <a:rPr lang="en-US" sz="2000" dirty="0"/>
            </a:br>
            <a:endParaRPr lang="en-US" sz="2000" dirty="0">
              <a:solidFill>
                <a:schemeClr val="accent2"/>
              </a:solidFill>
            </a:endParaRPr>
          </a:p>
        </p:txBody>
      </p:sp>
    </p:spTree>
    <p:extLst>
      <p:ext uri="{BB962C8B-B14F-4D97-AF65-F5344CB8AC3E}">
        <p14:creationId xmlns:p14="http://schemas.microsoft.com/office/powerpoint/2010/main" val="1535558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9"/>
            <a:ext cx="6268290" cy="412416"/>
          </a:xfrm>
        </p:spPr>
        <p:txBody>
          <a:bodyPr/>
          <a:lstStyle/>
          <a:p>
            <a:r>
              <a:rPr lang="en-US" sz="3200" dirty="0"/>
              <a:t>Tools - cloudctl</a:t>
            </a: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364143" y="895309"/>
            <a:ext cx="8097973" cy="343176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solidFill>
                  <a:srgbClr val="0091FF"/>
                </a:solidFill>
              </a:rPr>
              <a:t>cloudctl login --skip-</a:t>
            </a:r>
            <a:r>
              <a:rPr lang="en-US" dirty="0" err="1">
                <a:solidFill>
                  <a:srgbClr val="0091FF"/>
                </a:solidFill>
              </a:rPr>
              <a:t>ssl</a:t>
            </a:r>
            <a:r>
              <a:rPr lang="en-US" dirty="0">
                <a:solidFill>
                  <a:srgbClr val="0091FF"/>
                </a:solidFill>
              </a:rPr>
              <a:t>-validation</a:t>
            </a:r>
          </a:p>
          <a:p>
            <a:endParaRPr lang="en-US" sz="2000" dirty="0">
              <a:solidFill>
                <a:srgbClr val="0091FF"/>
              </a:solidFill>
            </a:endParaRPr>
          </a:p>
          <a:p>
            <a:r>
              <a:rPr lang="en-US" sz="1800" dirty="0">
                <a:solidFill>
                  <a:srgbClr val="0091FF"/>
                </a:solidFill>
              </a:rPr>
              <a:t>  - API endpoint&gt; 			https://169.62.194.213:8443</a:t>
            </a:r>
          </a:p>
          <a:p>
            <a:endParaRPr lang="en-US" sz="1800" dirty="0">
              <a:solidFill>
                <a:srgbClr val="0091FF"/>
              </a:solidFill>
            </a:endParaRPr>
          </a:p>
          <a:p>
            <a:r>
              <a:rPr lang="en-US" sz="1800" dirty="0">
                <a:solidFill>
                  <a:srgbClr val="0091FF"/>
                </a:solidFill>
              </a:rPr>
              <a:t>  - Username&gt;		 		admin</a:t>
            </a:r>
          </a:p>
          <a:p>
            <a:endParaRPr lang="en-US" sz="1800" dirty="0">
              <a:solidFill>
                <a:srgbClr val="0091FF"/>
              </a:solidFill>
            </a:endParaRPr>
          </a:p>
          <a:p>
            <a:r>
              <a:rPr lang="en-US" sz="1800" dirty="0">
                <a:solidFill>
                  <a:srgbClr val="0091FF"/>
                </a:solidFill>
              </a:rPr>
              <a:t>  - Password&gt;				(secret)</a:t>
            </a:r>
          </a:p>
          <a:p>
            <a:endParaRPr lang="en-US" sz="1800" dirty="0">
              <a:solidFill>
                <a:srgbClr val="0091FF"/>
              </a:solidFill>
            </a:endParaRPr>
          </a:p>
          <a:p>
            <a:r>
              <a:rPr lang="en-US" sz="1800" dirty="0">
                <a:solidFill>
                  <a:srgbClr val="0091FF"/>
                </a:solidFill>
              </a:rPr>
              <a:t>  - Select a namespace:</a:t>
            </a:r>
          </a:p>
          <a:p>
            <a:r>
              <a:rPr lang="en-US" sz="1800" dirty="0">
                <a:solidFill>
                  <a:srgbClr val="0091FF"/>
                </a:solidFill>
              </a:rPr>
              <a:t>	</a:t>
            </a:r>
            <a:r>
              <a:rPr lang="en-US" sz="1800" dirty="0">
                <a:solidFill>
                  <a:schemeClr val="tx2">
                    <a:lumMod val="75000"/>
                  </a:schemeClr>
                </a:solidFill>
              </a:rPr>
              <a:t>(namespaces will be shown with number)</a:t>
            </a:r>
          </a:p>
          <a:p>
            <a:r>
              <a:rPr lang="en-US" sz="1800" dirty="0">
                <a:solidFill>
                  <a:srgbClr val="0091FF"/>
                </a:solidFill>
              </a:rPr>
              <a:t>  - Enter a number:			&lt;enter the number for your team&gt;</a:t>
            </a:r>
          </a:p>
          <a:p>
            <a:endParaRPr lang="en-US" sz="2000" dirty="0">
              <a:solidFill>
                <a:srgbClr val="0091FF"/>
              </a:solidFill>
            </a:endParaRPr>
          </a:p>
          <a:p>
            <a:endParaRPr lang="en-US" sz="2000" dirty="0">
              <a:solidFill>
                <a:srgbClr val="0091FF"/>
              </a:solidFill>
            </a:endParaRPr>
          </a:p>
          <a:p>
            <a:endParaRPr lang="en-US" sz="2000" dirty="0">
              <a:solidFill>
                <a:srgbClr val="0091FF"/>
              </a:solidFill>
            </a:endParaRPr>
          </a:p>
          <a:p>
            <a:endParaRPr lang="en-US" sz="2000" dirty="0">
              <a:solidFill>
                <a:srgbClr val="0091FF"/>
              </a:solidFill>
            </a:endParaRPr>
          </a:p>
          <a:p>
            <a:pPr algn="ctr"/>
            <a:br>
              <a:rPr lang="en-US" sz="2000" dirty="0"/>
            </a:br>
            <a:br>
              <a:rPr lang="en-US" sz="2000" dirty="0"/>
            </a:br>
            <a:br>
              <a:rPr lang="en-US" sz="2000" dirty="0"/>
            </a:br>
            <a:endParaRPr lang="en-US" sz="2000" dirty="0">
              <a:solidFill>
                <a:schemeClr val="accent2"/>
              </a:solidFill>
            </a:endParaRPr>
          </a:p>
        </p:txBody>
      </p:sp>
    </p:spTree>
    <p:extLst>
      <p:ext uri="{BB962C8B-B14F-4D97-AF65-F5344CB8AC3E}">
        <p14:creationId xmlns:p14="http://schemas.microsoft.com/office/powerpoint/2010/main" val="3636115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7081" y="170144"/>
            <a:ext cx="6268290" cy="1108603"/>
          </a:xfrm>
        </p:spPr>
        <p:txBody>
          <a:bodyPr/>
          <a:lstStyle/>
          <a:p>
            <a:r>
              <a:rPr lang="en-US" sz="6000" dirty="0"/>
              <a:t>Lab</a:t>
            </a: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851819" y="1844704"/>
            <a:ext cx="3442710" cy="169362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Using the Tools</a:t>
            </a:r>
          </a:p>
          <a:p>
            <a:pPr algn="ctr"/>
            <a:br>
              <a:rPr lang="en-US" sz="2000" dirty="0"/>
            </a:br>
            <a:br>
              <a:rPr lang="en-US" sz="2000" dirty="0"/>
            </a:br>
            <a:br>
              <a:rPr lang="en-US" sz="2000" dirty="0"/>
            </a:br>
            <a:endParaRPr lang="en-US" sz="2000" dirty="0">
              <a:solidFill>
                <a:schemeClr val="accent2"/>
              </a:solidFill>
            </a:endParaRPr>
          </a:p>
        </p:txBody>
      </p:sp>
      <p:pic>
        <p:nvPicPr>
          <p:cNvPr id="7" name="Graphic 6">
            <a:extLst>
              <a:ext uri="{FF2B5EF4-FFF2-40B4-BE49-F238E27FC236}">
                <a16:creationId xmlns:a16="http://schemas.microsoft.com/office/drawing/2014/main" id="{4FCA9164-CA4E-D347-990E-6A08883012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473" y="862982"/>
            <a:ext cx="3965050" cy="3965050"/>
          </a:xfrm>
          <a:prstGeom prst="rect">
            <a:avLst/>
          </a:prstGeom>
        </p:spPr>
      </p:pic>
    </p:spTree>
    <p:extLst>
      <p:ext uri="{BB962C8B-B14F-4D97-AF65-F5344CB8AC3E}">
        <p14:creationId xmlns:p14="http://schemas.microsoft.com/office/powerpoint/2010/main" val="3292333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6D5BF-7D38-5640-957A-1461BC856269}"/>
              </a:ext>
            </a:extLst>
          </p:cNvPr>
          <p:cNvPicPr>
            <a:picLocks noChangeAspect="1"/>
          </p:cNvPicPr>
          <p:nvPr/>
        </p:nvPicPr>
        <p:blipFill>
          <a:blip r:embed="rId2"/>
          <a:stretch>
            <a:fillRect/>
          </a:stretch>
        </p:blipFill>
        <p:spPr>
          <a:xfrm>
            <a:off x="1753159" y="1229122"/>
            <a:ext cx="7188200" cy="3302000"/>
          </a:xfrm>
          <a:prstGeom prst="rect">
            <a:avLst/>
          </a:prstGeom>
        </p:spPr>
      </p:pic>
      <p:sp>
        <p:nvSpPr>
          <p:cNvPr id="6" name="Footer Placeholder 3"/>
          <p:cNvSpPr>
            <a:spLocks noGrp="1"/>
          </p:cNvSpPr>
          <p:nvPr>
            <p:ph type="ftr" sz="quarter" idx="10"/>
          </p:nvPr>
        </p:nvSpPr>
        <p:spPr>
          <a:xfrm>
            <a:off x="228600" y="4846821"/>
            <a:ext cx="6400800" cy="137160"/>
          </a:xfrm>
        </p:spPr>
        <p:txBody>
          <a:bodyPr/>
          <a:lstStyle/>
          <a:p>
            <a:r>
              <a:rPr lang="de-DE" dirty="0"/>
              <a:t>IBM Cloud / © 2019 IBM Corporation</a:t>
            </a:r>
            <a:endParaRPr lang="en-US" dirty="0"/>
          </a:p>
        </p:txBody>
      </p:sp>
      <p:sp>
        <p:nvSpPr>
          <p:cNvPr id="60" name="Title 3">
            <a:extLst>
              <a:ext uri="{FF2B5EF4-FFF2-40B4-BE49-F238E27FC236}">
                <a16:creationId xmlns:a16="http://schemas.microsoft.com/office/drawing/2014/main" id="{E64146DF-5304-EE48-8472-6D7A703CA825}"/>
              </a:ext>
            </a:extLst>
          </p:cNvPr>
          <p:cNvSpPr>
            <a:spLocks noGrp="1"/>
          </p:cNvSpPr>
          <p:nvPr>
            <p:ph type="title"/>
          </p:nvPr>
        </p:nvSpPr>
        <p:spPr>
          <a:xfrm>
            <a:off x="141135" y="178309"/>
            <a:ext cx="4635817" cy="434610"/>
          </a:xfrm>
        </p:spPr>
        <p:txBody>
          <a:bodyPr/>
          <a:lstStyle/>
          <a:p>
            <a:r>
              <a:rPr lang="en-US" sz="3200" dirty="0"/>
              <a:t>Accessing the Questions</a:t>
            </a:r>
            <a:endParaRPr lang="en-US" sz="2000" dirty="0">
              <a:solidFill>
                <a:srgbClr val="FF0000"/>
              </a:solidFill>
            </a:endParaRPr>
          </a:p>
        </p:txBody>
      </p:sp>
      <p:sp>
        <p:nvSpPr>
          <p:cNvPr id="10" name="Title 3">
            <a:extLst>
              <a:ext uri="{FF2B5EF4-FFF2-40B4-BE49-F238E27FC236}">
                <a16:creationId xmlns:a16="http://schemas.microsoft.com/office/drawing/2014/main" id="{61A4422E-1A86-1245-ABE0-3E2AA3A19073}"/>
              </a:ext>
            </a:extLst>
          </p:cNvPr>
          <p:cNvSpPr txBox="1">
            <a:spLocks/>
          </p:cNvSpPr>
          <p:nvPr/>
        </p:nvSpPr>
        <p:spPr>
          <a:xfrm>
            <a:off x="398485" y="2849312"/>
            <a:ext cx="1919181"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400" dirty="0"/>
              <a:t>Step 1: Select Question</a:t>
            </a:r>
            <a:br>
              <a:rPr lang="en-US" sz="1800" dirty="0"/>
            </a:br>
            <a:endParaRPr lang="en-US" sz="1800" dirty="0">
              <a:solidFill>
                <a:schemeClr val="accent2"/>
              </a:solidFill>
            </a:endParaRPr>
          </a:p>
        </p:txBody>
      </p:sp>
      <p:cxnSp>
        <p:nvCxnSpPr>
          <p:cNvPr id="9" name="Straight Arrow Connector 8">
            <a:extLst>
              <a:ext uri="{FF2B5EF4-FFF2-40B4-BE49-F238E27FC236}">
                <a16:creationId xmlns:a16="http://schemas.microsoft.com/office/drawing/2014/main" id="{F846F857-1E7B-424F-A268-B49952654A66}"/>
              </a:ext>
            </a:extLst>
          </p:cNvPr>
          <p:cNvCxnSpPr>
            <a:cxnSpLocks/>
          </p:cNvCxnSpPr>
          <p:nvPr/>
        </p:nvCxnSpPr>
        <p:spPr>
          <a:xfrm>
            <a:off x="2057400" y="3117754"/>
            <a:ext cx="381559" cy="5088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BADCFD1-987A-A94E-980D-109D10BAF20B}"/>
              </a:ext>
            </a:extLst>
          </p:cNvPr>
          <p:cNvCxnSpPr>
            <a:cxnSpLocks/>
          </p:cNvCxnSpPr>
          <p:nvPr/>
        </p:nvCxnSpPr>
        <p:spPr>
          <a:xfrm flipV="1">
            <a:off x="4682359" y="2471692"/>
            <a:ext cx="0" cy="3505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itle 3">
            <a:extLst>
              <a:ext uri="{FF2B5EF4-FFF2-40B4-BE49-F238E27FC236}">
                <a16:creationId xmlns:a16="http://schemas.microsoft.com/office/drawing/2014/main" id="{D88C9D26-6CA2-604F-948E-BE299A0018D3}"/>
              </a:ext>
            </a:extLst>
          </p:cNvPr>
          <p:cNvSpPr txBox="1">
            <a:spLocks/>
          </p:cNvSpPr>
          <p:nvPr/>
        </p:nvSpPr>
        <p:spPr>
          <a:xfrm>
            <a:off x="4367048" y="2936688"/>
            <a:ext cx="630620"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400" dirty="0"/>
              <a:t>Step 2</a:t>
            </a:r>
            <a:br>
              <a:rPr lang="en-US" sz="1800" dirty="0"/>
            </a:br>
            <a:endParaRPr lang="en-US" sz="1800" dirty="0">
              <a:solidFill>
                <a:schemeClr val="accent2"/>
              </a:solidFill>
            </a:endParaRPr>
          </a:p>
        </p:txBody>
      </p:sp>
      <p:cxnSp>
        <p:nvCxnSpPr>
          <p:cNvPr id="16" name="Straight Arrow Connector 15">
            <a:extLst>
              <a:ext uri="{FF2B5EF4-FFF2-40B4-BE49-F238E27FC236}">
                <a16:creationId xmlns:a16="http://schemas.microsoft.com/office/drawing/2014/main" id="{C4260586-E47F-B640-9E40-FF19672260C9}"/>
              </a:ext>
            </a:extLst>
          </p:cNvPr>
          <p:cNvCxnSpPr>
            <a:cxnSpLocks/>
          </p:cNvCxnSpPr>
          <p:nvPr/>
        </p:nvCxnSpPr>
        <p:spPr>
          <a:xfrm flipV="1">
            <a:off x="5820104" y="2471692"/>
            <a:ext cx="0" cy="3505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itle 3">
            <a:extLst>
              <a:ext uri="{FF2B5EF4-FFF2-40B4-BE49-F238E27FC236}">
                <a16:creationId xmlns:a16="http://schemas.microsoft.com/office/drawing/2014/main" id="{89467D88-46DD-6D4C-860A-1AAB485FC11A}"/>
              </a:ext>
            </a:extLst>
          </p:cNvPr>
          <p:cNvSpPr txBox="1">
            <a:spLocks/>
          </p:cNvSpPr>
          <p:nvPr/>
        </p:nvSpPr>
        <p:spPr>
          <a:xfrm>
            <a:off x="5504793" y="2936688"/>
            <a:ext cx="630620"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400" dirty="0"/>
              <a:t>Step 3</a:t>
            </a:r>
            <a:br>
              <a:rPr lang="en-US" sz="1800" dirty="0"/>
            </a:br>
            <a:endParaRPr lang="en-US" sz="1800" dirty="0">
              <a:solidFill>
                <a:schemeClr val="accent2"/>
              </a:solidFill>
            </a:endParaRPr>
          </a:p>
        </p:txBody>
      </p:sp>
      <p:cxnSp>
        <p:nvCxnSpPr>
          <p:cNvPr id="19" name="Straight Arrow Connector 18">
            <a:extLst>
              <a:ext uri="{FF2B5EF4-FFF2-40B4-BE49-F238E27FC236}">
                <a16:creationId xmlns:a16="http://schemas.microsoft.com/office/drawing/2014/main" id="{ECB951D1-4B77-A647-89A6-3082D171A0B6}"/>
              </a:ext>
            </a:extLst>
          </p:cNvPr>
          <p:cNvCxnSpPr>
            <a:cxnSpLocks/>
          </p:cNvCxnSpPr>
          <p:nvPr/>
        </p:nvCxnSpPr>
        <p:spPr>
          <a:xfrm flipV="1">
            <a:off x="6941924" y="2471692"/>
            <a:ext cx="0" cy="3505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itle 3">
            <a:extLst>
              <a:ext uri="{FF2B5EF4-FFF2-40B4-BE49-F238E27FC236}">
                <a16:creationId xmlns:a16="http://schemas.microsoft.com/office/drawing/2014/main" id="{31CD6888-0639-DD41-9AD9-DF3DBC47D7C4}"/>
              </a:ext>
            </a:extLst>
          </p:cNvPr>
          <p:cNvSpPr txBox="1">
            <a:spLocks/>
          </p:cNvSpPr>
          <p:nvPr/>
        </p:nvSpPr>
        <p:spPr>
          <a:xfrm>
            <a:off x="6626613" y="2936688"/>
            <a:ext cx="630620"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400" dirty="0"/>
              <a:t>Step 4</a:t>
            </a:r>
            <a:br>
              <a:rPr lang="en-US" sz="1800" dirty="0"/>
            </a:br>
            <a:endParaRPr lang="en-US" sz="1800" dirty="0">
              <a:solidFill>
                <a:schemeClr val="accent2"/>
              </a:solidFill>
            </a:endParaRPr>
          </a:p>
        </p:txBody>
      </p:sp>
      <p:sp>
        <p:nvSpPr>
          <p:cNvPr id="22" name="Title 3">
            <a:extLst>
              <a:ext uri="{FF2B5EF4-FFF2-40B4-BE49-F238E27FC236}">
                <a16:creationId xmlns:a16="http://schemas.microsoft.com/office/drawing/2014/main" id="{FD3C20BC-5E88-714E-BF3E-49FBF44D6753}"/>
              </a:ext>
            </a:extLst>
          </p:cNvPr>
          <p:cNvSpPr txBox="1">
            <a:spLocks/>
          </p:cNvSpPr>
          <p:nvPr/>
        </p:nvSpPr>
        <p:spPr>
          <a:xfrm>
            <a:off x="4997668" y="248351"/>
            <a:ext cx="3870435" cy="822921"/>
          </a:xfrm>
          <a:prstGeom prst="rect">
            <a:avLst/>
          </a:prstGeom>
          <a:ln>
            <a:solidFill>
              <a:srgbClr val="FF0000"/>
            </a:solidFill>
          </a:ln>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400" dirty="0"/>
              <a:t>Collector tracks all list selections and button presses to gather information that is used track, understand, and diagnose lab activities</a:t>
            </a:r>
            <a:endParaRPr lang="en-US" sz="1800" dirty="0">
              <a:solidFill>
                <a:schemeClr val="accent2"/>
              </a:solidFill>
            </a:endParaRPr>
          </a:p>
        </p:txBody>
      </p:sp>
    </p:spTree>
    <p:extLst>
      <p:ext uri="{BB962C8B-B14F-4D97-AF65-F5344CB8AC3E}">
        <p14:creationId xmlns:p14="http://schemas.microsoft.com/office/powerpoint/2010/main" val="4239672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FBDD89-5BFC-474E-ADB1-6339EEE75B96}"/>
              </a:ext>
            </a:extLst>
          </p:cNvPr>
          <p:cNvPicPr>
            <a:picLocks noChangeAspect="1"/>
          </p:cNvPicPr>
          <p:nvPr/>
        </p:nvPicPr>
        <p:blipFill>
          <a:blip r:embed="rId2"/>
          <a:stretch>
            <a:fillRect/>
          </a:stretch>
        </p:blipFill>
        <p:spPr>
          <a:xfrm>
            <a:off x="1886768" y="592601"/>
            <a:ext cx="5455666" cy="4391380"/>
          </a:xfrm>
          <a:prstGeom prst="rect">
            <a:avLst/>
          </a:prstGeom>
        </p:spPr>
      </p:pic>
      <p:sp>
        <p:nvSpPr>
          <p:cNvPr id="6" name="Footer Placeholder 3"/>
          <p:cNvSpPr>
            <a:spLocks noGrp="1"/>
          </p:cNvSpPr>
          <p:nvPr>
            <p:ph type="ftr" sz="quarter" idx="10"/>
          </p:nvPr>
        </p:nvSpPr>
        <p:spPr>
          <a:xfrm>
            <a:off x="228600" y="4846821"/>
            <a:ext cx="6400800" cy="137160"/>
          </a:xfrm>
        </p:spPr>
        <p:txBody>
          <a:bodyPr/>
          <a:lstStyle/>
          <a:p>
            <a:r>
              <a:rPr lang="de-DE" dirty="0"/>
              <a:t>IBM Cloud / © 2019 IBM Corporation</a:t>
            </a:r>
            <a:endParaRPr lang="en-US" dirty="0"/>
          </a:p>
        </p:txBody>
      </p:sp>
      <p:sp>
        <p:nvSpPr>
          <p:cNvPr id="60" name="Title 3">
            <a:extLst>
              <a:ext uri="{FF2B5EF4-FFF2-40B4-BE49-F238E27FC236}">
                <a16:creationId xmlns:a16="http://schemas.microsoft.com/office/drawing/2014/main" id="{E64146DF-5304-EE48-8472-6D7A703CA825}"/>
              </a:ext>
            </a:extLst>
          </p:cNvPr>
          <p:cNvSpPr>
            <a:spLocks noGrp="1"/>
          </p:cNvSpPr>
          <p:nvPr>
            <p:ph type="title"/>
          </p:nvPr>
        </p:nvSpPr>
        <p:spPr>
          <a:xfrm>
            <a:off x="141135" y="178309"/>
            <a:ext cx="8338986" cy="434610"/>
          </a:xfrm>
        </p:spPr>
        <p:txBody>
          <a:bodyPr/>
          <a:lstStyle/>
          <a:p>
            <a:r>
              <a:rPr lang="en-US" sz="3200" dirty="0"/>
              <a:t>Working to complete the Question</a:t>
            </a:r>
            <a:endParaRPr lang="en-US" sz="2000" dirty="0">
              <a:solidFill>
                <a:srgbClr val="FF0000"/>
              </a:solidFill>
            </a:endParaRPr>
          </a:p>
        </p:txBody>
      </p:sp>
      <p:sp>
        <p:nvSpPr>
          <p:cNvPr id="17" name="Title 3">
            <a:extLst>
              <a:ext uri="{FF2B5EF4-FFF2-40B4-BE49-F238E27FC236}">
                <a16:creationId xmlns:a16="http://schemas.microsoft.com/office/drawing/2014/main" id="{89467D88-46DD-6D4C-860A-1AAB485FC11A}"/>
              </a:ext>
            </a:extLst>
          </p:cNvPr>
          <p:cNvSpPr txBox="1">
            <a:spLocks/>
          </p:cNvSpPr>
          <p:nvPr/>
        </p:nvSpPr>
        <p:spPr>
          <a:xfrm>
            <a:off x="428303" y="1987351"/>
            <a:ext cx="1273417" cy="94982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400" b="1" dirty="0">
                <a:solidFill>
                  <a:srgbClr val="FF0000"/>
                </a:solidFill>
              </a:rPr>
              <a:t>IMPORTANT</a:t>
            </a:r>
          </a:p>
          <a:p>
            <a:pPr algn="ctr"/>
            <a:r>
              <a:rPr lang="en-US" sz="1400" dirty="0"/>
              <a:t>Press the button to mark the question as completed</a:t>
            </a:r>
            <a:br>
              <a:rPr lang="en-US" sz="1800" dirty="0"/>
            </a:br>
            <a:endParaRPr lang="en-US" sz="1800" dirty="0">
              <a:solidFill>
                <a:schemeClr val="accent2"/>
              </a:solidFill>
            </a:endParaRPr>
          </a:p>
        </p:txBody>
      </p:sp>
      <p:sp>
        <p:nvSpPr>
          <p:cNvPr id="4" name="Rectangle 3">
            <a:extLst>
              <a:ext uri="{FF2B5EF4-FFF2-40B4-BE49-F238E27FC236}">
                <a16:creationId xmlns:a16="http://schemas.microsoft.com/office/drawing/2014/main" id="{DB2A959F-A726-6240-8D25-E518FD6D8C9E}"/>
              </a:ext>
            </a:extLst>
          </p:cNvPr>
          <p:cNvSpPr/>
          <p:nvPr/>
        </p:nvSpPr>
        <p:spPr>
          <a:xfrm>
            <a:off x="2325415" y="1987351"/>
            <a:ext cx="2719552" cy="737060"/>
          </a:xfrm>
          <a:prstGeom prst="rect">
            <a:avLst/>
          </a:prstGeom>
          <a:solidFill>
            <a:schemeClr val="bg2">
              <a:lumMod val="85000"/>
            </a:schemeClr>
          </a:solidFill>
          <a:ln>
            <a:noFill/>
          </a:ln>
        </p:spPr>
        <p:txBody>
          <a:bodyPr wrap="square" lIns="0" tIns="0" rIns="0" bIns="0" rtlCol="0" anchor="ctr">
            <a:noAutofit/>
          </a:bodyPr>
          <a:lstStyle/>
          <a:p>
            <a:r>
              <a:rPr lang="en-US" sz="1200" dirty="0">
                <a:solidFill>
                  <a:schemeClr val="bg1"/>
                </a:solidFill>
                <a:latin typeface="Arial"/>
                <a:cs typeface="Arial"/>
              </a:rPr>
              <a:t>          </a:t>
            </a:r>
            <a:r>
              <a:rPr lang="en-US" sz="1200" dirty="0">
                <a:latin typeface="Arial"/>
                <a:cs typeface="Arial"/>
              </a:rPr>
              <a:t>Answer hidden </a:t>
            </a:r>
          </a:p>
          <a:p>
            <a:r>
              <a:rPr lang="en-US" sz="1200" dirty="0">
                <a:latin typeface="Arial"/>
                <a:cs typeface="Arial"/>
              </a:rPr>
              <a:t>       for demo purposes </a:t>
            </a:r>
          </a:p>
        </p:txBody>
      </p:sp>
      <p:cxnSp>
        <p:nvCxnSpPr>
          <p:cNvPr id="31" name="Straight Arrow Connector 30">
            <a:extLst>
              <a:ext uri="{FF2B5EF4-FFF2-40B4-BE49-F238E27FC236}">
                <a16:creationId xmlns:a16="http://schemas.microsoft.com/office/drawing/2014/main" id="{7BADCFD1-987A-A94E-980D-109D10BAF20B}"/>
              </a:ext>
            </a:extLst>
          </p:cNvPr>
          <p:cNvCxnSpPr>
            <a:cxnSpLocks/>
          </p:cNvCxnSpPr>
          <p:nvPr/>
        </p:nvCxnSpPr>
        <p:spPr>
          <a:xfrm>
            <a:off x="4099035" y="1521372"/>
            <a:ext cx="0" cy="330968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4260586-E47F-B640-9E40-FF19672260C9}"/>
              </a:ext>
            </a:extLst>
          </p:cNvPr>
          <p:cNvCxnSpPr>
            <a:cxnSpLocks/>
          </p:cNvCxnSpPr>
          <p:nvPr/>
        </p:nvCxnSpPr>
        <p:spPr>
          <a:xfrm>
            <a:off x="4945118" y="1521372"/>
            <a:ext cx="0" cy="26801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CB951D1-4B77-A647-89A6-3082D171A0B6}"/>
              </a:ext>
            </a:extLst>
          </p:cNvPr>
          <p:cNvCxnSpPr>
            <a:cxnSpLocks/>
          </p:cNvCxnSpPr>
          <p:nvPr/>
        </p:nvCxnSpPr>
        <p:spPr>
          <a:xfrm>
            <a:off x="5841881" y="1529255"/>
            <a:ext cx="0" cy="29166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69B3A81F-FA31-C045-96EB-AF0777443EF8}"/>
              </a:ext>
            </a:extLst>
          </p:cNvPr>
          <p:cNvCxnSpPr>
            <a:cxnSpLocks/>
          </p:cNvCxnSpPr>
          <p:nvPr/>
        </p:nvCxnSpPr>
        <p:spPr>
          <a:xfrm>
            <a:off x="1525841" y="2853559"/>
            <a:ext cx="787691" cy="44625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759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9"/>
            <a:ext cx="7339602" cy="412416"/>
          </a:xfrm>
        </p:spPr>
        <p:txBody>
          <a:bodyPr/>
          <a:lstStyle/>
          <a:p>
            <a:r>
              <a:rPr lang="en-US" sz="3200" dirty="0"/>
              <a:t>Authenticate session using cloudctl</a:t>
            </a: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356260" y="1537137"/>
            <a:ext cx="8097973" cy="308159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solidFill>
                  <a:srgbClr val="0091FF"/>
                </a:solidFill>
              </a:rPr>
              <a:t>cloudctl login --skip-</a:t>
            </a:r>
            <a:r>
              <a:rPr lang="en-US" dirty="0" err="1">
                <a:solidFill>
                  <a:srgbClr val="0091FF"/>
                </a:solidFill>
              </a:rPr>
              <a:t>ssl</a:t>
            </a:r>
            <a:r>
              <a:rPr lang="en-US" dirty="0">
                <a:solidFill>
                  <a:srgbClr val="0091FF"/>
                </a:solidFill>
              </a:rPr>
              <a:t>-validation</a:t>
            </a:r>
          </a:p>
          <a:p>
            <a:endParaRPr lang="en-US" sz="2000" dirty="0">
              <a:solidFill>
                <a:srgbClr val="0091FF"/>
              </a:solidFill>
            </a:endParaRPr>
          </a:p>
          <a:p>
            <a:r>
              <a:rPr lang="en-US" sz="1800" dirty="0">
                <a:solidFill>
                  <a:srgbClr val="0091FF"/>
                </a:solidFill>
              </a:rPr>
              <a:t>  - API endpoint&gt; 			https://169.62.194.213:8443</a:t>
            </a:r>
          </a:p>
          <a:p>
            <a:endParaRPr lang="en-US" sz="1800" dirty="0">
              <a:solidFill>
                <a:srgbClr val="0091FF"/>
              </a:solidFill>
            </a:endParaRPr>
          </a:p>
          <a:p>
            <a:r>
              <a:rPr lang="en-US" sz="1800" dirty="0">
                <a:solidFill>
                  <a:srgbClr val="0091FF"/>
                </a:solidFill>
              </a:rPr>
              <a:t>  - Username&gt;		 		admin</a:t>
            </a:r>
          </a:p>
          <a:p>
            <a:endParaRPr lang="en-US" sz="1800" dirty="0">
              <a:solidFill>
                <a:srgbClr val="0091FF"/>
              </a:solidFill>
            </a:endParaRPr>
          </a:p>
          <a:p>
            <a:r>
              <a:rPr lang="en-US" sz="1800" dirty="0">
                <a:solidFill>
                  <a:srgbClr val="0091FF"/>
                </a:solidFill>
              </a:rPr>
              <a:t>  - Password&gt;				(secret)</a:t>
            </a:r>
          </a:p>
          <a:p>
            <a:endParaRPr lang="en-US" sz="1800" dirty="0">
              <a:solidFill>
                <a:srgbClr val="0091FF"/>
              </a:solidFill>
            </a:endParaRPr>
          </a:p>
          <a:p>
            <a:r>
              <a:rPr lang="en-US" sz="1800" dirty="0">
                <a:solidFill>
                  <a:srgbClr val="0091FF"/>
                </a:solidFill>
              </a:rPr>
              <a:t>  - Select a namespace:</a:t>
            </a:r>
          </a:p>
          <a:p>
            <a:r>
              <a:rPr lang="en-US" sz="1800" dirty="0">
                <a:solidFill>
                  <a:srgbClr val="0091FF"/>
                </a:solidFill>
              </a:rPr>
              <a:t>	</a:t>
            </a:r>
            <a:r>
              <a:rPr lang="en-US" sz="1800" dirty="0">
                <a:solidFill>
                  <a:srgbClr val="FF0000"/>
                </a:solidFill>
              </a:rPr>
              <a:t>(namespaces will be shown with number, select your team)</a:t>
            </a:r>
          </a:p>
          <a:p>
            <a:r>
              <a:rPr lang="en-US" sz="1800" dirty="0">
                <a:solidFill>
                  <a:srgbClr val="0091FF"/>
                </a:solidFill>
              </a:rPr>
              <a:t>  - Enter a number:			&lt;enter the number for your team&gt;</a:t>
            </a:r>
          </a:p>
          <a:p>
            <a:endParaRPr lang="en-US" sz="2000" dirty="0">
              <a:solidFill>
                <a:srgbClr val="0091FF"/>
              </a:solidFill>
            </a:endParaRPr>
          </a:p>
          <a:p>
            <a:endParaRPr lang="en-US" sz="2000" dirty="0">
              <a:solidFill>
                <a:srgbClr val="0091FF"/>
              </a:solidFill>
            </a:endParaRPr>
          </a:p>
          <a:p>
            <a:endParaRPr lang="en-US" sz="2000" dirty="0">
              <a:solidFill>
                <a:srgbClr val="0091FF"/>
              </a:solidFill>
            </a:endParaRPr>
          </a:p>
          <a:p>
            <a:endParaRPr lang="en-US" sz="2000" dirty="0">
              <a:solidFill>
                <a:srgbClr val="0091FF"/>
              </a:solidFill>
            </a:endParaRPr>
          </a:p>
          <a:p>
            <a:pPr algn="ctr"/>
            <a:br>
              <a:rPr lang="en-US" sz="2000" dirty="0"/>
            </a:br>
            <a:br>
              <a:rPr lang="en-US" sz="2000" dirty="0"/>
            </a:br>
            <a:br>
              <a:rPr lang="en-US" sz="2000" dirty="0"/>
            </a:br>
            <a:endParaRPr lang="en-US" sz="2000" dirty="0">
              <a:solidFill>
                <a:schemeClr val="accent2"/>
              </a:solidFill>
            </a:endParaRPr>
          </a:p>
        </p:txBody>
      </p:sp>
      <p:sp>
        <p:nvSpPr>
          <p:cNvPr id="5" name="Title 3">
            <a:extLst>
              <a:ext uri="{FF2B5EF4-FFF2-40B4-BE49-F238E27FC236}">
                <a16:creationId xmlns:a16="http://schemas.microsoft.com/office/drawing/2014/main" id="{F5F888FE-D781-1144-B8F1-4604F298601F}"/>
              </a:ext>
            </a:extLst>
          </p:cNvPr>
          <p:cNvSpPr txBox="1">
            <a:spLocks/>
          </p:cNvSpPr>
          <p:nvPr/>
        </p:nvSpPr>
        <p:spPr>
          <a:xfrm>
            <a:off x="735445" y="879874"/>
            <a:ext cx="7339602" cy="4124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3200" dirty="0">
                <a:solidFill>
                  <a:srgbClr val="0091FF"/>
                </a:solidFill>
              </a:rPr>
              <a:t>&lt;Open terminal or shell window&gt;</a:t>
            </a:r>
            <a:endParaRPr lang="en-US" sz="2000" dirty="0">
              <a:solidFill>
                <a:srgbClr val="0091FF"/>
              </a:solidFill>
            </a:endParaRPr>
          </a:p>
        </p:txBody>
      </p:sp>
    </p:spTree>
    <p:extLst>
      <p:ext uri="{BB962C8B-B14F-4D97-AF65-F5344CB8AC3E}">
        <p14:creationId xmlns:p14="http://schemas.microsoft.com/office/powerpoint/2010/main" val="1680302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71DCC7-1629-DF4F-B4FE-E6B854500454}"/>
              </a:ext>
            </a:extLst>
          </p:cNvPr>
          <p:cNvSpPr>
            <a:spLocks noGrp="1"/>
          </p:cNvSpPr>
          <p:nvPr>
            <p:ph type="ftr" sz="quarter" idx="11"/>
          </p:nvPr>
        </p:nvSpPr>
        <p:spPr/>
        <p:txBody>
          <a:bodyPr/>
          <a:lstStyle/>
          <a:p>
            <a:r>
              <a:rPr lang="de-DE"/>
              <a:t>IBM Cloud 2019 / © 2019 IBM Corporation</a:t>
            </a:r>
            <a:endParaRPr lang="en-US" dirty="0"/>
          </a:p>
        </p:txBody>
      </p:sp>
      <p:sp>
        <p:nvSpPr>
          <p:cNvPr id="4" name="Title 3">
            <a:extLst>
              <a:ext uri="{FF2B5EF4-FFF2-40B4-BE49-F238E27FC236}">
                <a16:creationId xmlns:a16="http://schemas.microsoft.com/office/drawing/2014/main" id="{C37C8C6F-F0D3-E741-85AE-82A707781D46}"/>
              </a:ext>
            </a:extLst>
          </p:cNvPr>
          <p:cNvSpPr txBox="1">
            <a:spLocks/>
          </p:cNvSpPr>
          <p:nvPr/>
        </p:nvSpPr>
        <p:spPr>
          <a:xfrm>
            <a:off x="993327" y="1091078"/>
            <a:ext cx="7157345" cy="272729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Teams working together to answer the Questions</a:t>
            </a:r>
          </a:p>
          <a:p>
            <a:pPr algn="ctr"/>
            <a:br>
              <a:rPr lang="en-US" sz="2000" dirty="0"/>
            </a:br>
            <a:br>
              <a:rPr lang="en-US" sz="2000" dirty="0"/>
            </a:br>
            <a:br>
              <a:rPr lang="en-US" sz="2000" dirty="0"/>
            </a:br>
            <a:endParaRPr lang="en-US" sz="2000" dirty="0">
              <a:solidFill>
                <a:schemeClr val="accent2"/>
              </a:solidFill>
            </a:endParaRPr>
          </a:p>
        </p:txBody>
      </p:sp>
    </p:spTree>
    <p:extLst>
      <p:ext uri="{BB962C8B-B14F-4D97-AF65-F5344CB8AC3E}">
        <p14:creationId xmlns:p14="http://schemas.microsoft.com/office/powerpoint/2010/main" val="1593597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599" y="201168"/>
            <a:ext cx="4616246" cy="4493752"/>
          </a:xfrm>
        </p:spPr>
        <p:txBody>
          <a:bodyPr/>
          <a:lstStyle/>
          <a:p>
            <a:r>
              <a:rPr lang="en-US" dirty="0"/>
              <a:t>Session Objectives</a:t>
            </a:r>
            <a:br>
              <a:rPr lang="en-US" dirty="0"/>
            </a:br>
            <a:br>
              <a:rPr lang="en-US" dirty="0"/>
            </a:br>
            <a:r>
              <a:rPr lang="en-US" sz="2000" dirty="0"/>
              <a:t>Attendees will be grouped in </a:t>
            </a:r>
            <a:r>
              <a:rPr lang="en-US" sz="2000" b="1" i="1" dirty="0">
                <a:solidFill>
                  <a:srgbClr val="0091FF"/>
                </a:solidFill>
              </a:rPr>
              <a:t>teams</a:t>
            </a:r>
            <a:r>
              <a:rPr lang="en-US" sz="2000" dirty="0"/>
              <a:t> to facilitate collaborative work.</a:t>
            </a:r>
            <a:br>
              <a:rPr lang="en-US" sz="2000" dirty="0"/>
            </a:br>
            <a:br>
              <a:rPr lang="en-US" sz="800" dirty="0"/>
            </a:br>
            <a:br>
              <a:rPr lang="en-US" sz="2000" dirty="0"/>
            </a:br>
            <a:r>
              <a:rPr lang="en-US" sz="2000" dirty="0"/>
              <a:t>Multiple </a:t>
            </a:r>
            <a:r>
              <a:rPr lang="en-US" sz="2000" b="1" i="1" dirty="0">
                <a:solidFill>
                  <a:srgbClr val="0091FF"/>
                </a:solidFill>
              </a:rPr>
              <a:t>lectures</a:t>
            </a:r>
            <a:r>
              <a:rPr lang="en-US" sz="2000" dirty="0"/>
              <a:t> regarding problem determination and troubleshooting will be presented.</a:t>
            </a:r>
            <a:br>
              <a:rPr lang="en-US" sz="2000" dirty="0"/>
            </a:br>
            <a:br>
              <a:rPr lang="en-US" sz="800" dirty="0"/>
            </a:br>
            <a:br>
              <a:rPr lang="en-US" sz="2000" dirty="0"/>
            </a:br>
            <a:r>
              <a:rPr lang="en-US" sz="2000" dirty="0"/>
              <a:t>Following most lectures will be </a:t>
            </a:r>
            <a:br>
              <a:rPr lang="en-US" sz="2000" dirty="0"/>
            </a:br>
            <a:r>
              <a:rPr lang="en-US" sz="2000" b="1" i="1" dirty="0">
                <a:solidFill>
                  <a:srgbClr val="0091FF"/>
                </a:solidFill>
              </a:rPr>
              <a:t>hands-on </a:t>
            </a:r>
            <a:r>
              <a:rPr lang="en-US" sz="2000" dirty="0"/>
              <a:t>work that each team collaborates  to complete.</a:t>
            </a:r>
            <a:br>
              <a:rPr lang="en-US" sz="2000" dirty="0"/>
            </a:br>
            <a:br>
              <a:rPr lang="en-US" sz="800" dirty="0"/>
            </a:br>
            <a:br>
              <a:rPr lang="en-US" sz="2000" dirty="0"/>
            </a:br>
            <a:r>
              <a:rPr lang="en-US" sz="2000" b="1" i="1" dirty="0">
                <a:solidFill>
                  <a:srgbClr val="0091FF"/>
                </a:solidFill>
              </a:rPr>
              <a:t>Review</a:t>
            </a:r>
            <a:r>
              <a:rPr lang="en-US" sz="2000" dirty="0"/>
              <a:t> solutions after each lab.</a:t>
            </a: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pic>
        <p:nvPicPr>
          <p:cNvPr id="9" name="Graphic 8">
            <a:extLst>
              <a:ext uri="{FF2B5EF4-FFF2-40B4-BE49-F238E27FC236}">
                <a16:creationId xmlns:a16="http://schemas.microsoft.com/office/drawing/2014/main" id="{C1EE4F9E-6902-7340-B528-DC0E308850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11292" y="1740177"/>
            <a:ext cx="1116276" cy="1116276"/>
          </a:xfrm>
          <a:prstGeom prst="rect">
            <a:avLst/>
          </a:prstGeom>
        </p:spPr>
      </p:pic>
      <p:pic>
        <p:nvPicPr>
          <p:cNvPr id="10" name="Graphic 9">
            <a:extLst>
              <a:ext uri="{FF2B5EF4-FFF2-40B4-BE49-F238E27FC236}">
                <a16:creationId xmlns:a16="http://schemas.microsoft.com/office/drawing/2014/main" id="{9C9635B1-8F5D-504E-BF71-543E9E3754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4130" y="2856453"/>
            <a:ext cx="1539401" cy="1539401"/>
          </a:xfrm>
          <a:prstGeom prst="rect">
            <a:avLst/>
          </a:prstGeom>
        </p:spPr>
      </p:pic>
      <p:grpSp>
        <p:nvGrpSpPr>
          <p:cNvPr id="2" name="Group 1">
            <a:extLst>
              <a:ext uri="{FF2B5EF4-FFF2-40B4-BE49-F238E27FC236}">
                <a16:creationId xmlns:a16="http://schemas.microsoft.com/office/drawing/2014/main" id="{4856FAE8-7118-0A45-8CA4-FF8CCB52E7C4}"/>
              </a:ext>
            </a:extLst>
          </p:cNvPr>
          <p:cNvGrpSpPr/>
          <p:nvPr/>
        </p:nvGrpSpPr>
        <p:grpSpPr>
          <a:xfrm>
            <a:off x="5534130" y="408041"/>
            <a:ext cx="1394880" cy="1332137"/>
            <a:chOff x="5138130" y="408041"/>
            <a:chExt cx="1394880" cy="1332137"/>
          </a:xfrm>
        </p:grpSpPr>
        <p:pic>
          <p:nvPicPr>
            <p:cNvPr id="7" name="Picture 6">
              <a:extLst>
                <a:ext uri="{FF2B5EF4-FFF2-40B4-BE49-F238E27FC236}">
                  <a16:creationId xmlns:a16="http://schemas.microsoft.com/office/drawing/2014/main" id="{E572308E-BBCD-B64D-A324-7FE365906EFA}"/>
                </a:ext>
              </a:extLst>
            </p:cNvPr>
            <p:cNvPicPr>
              <a:picLocks noChangeAspect="1"/>
            </p:cNvPicPr>
            <p:nvPr/>
          </p:nvPicPr>
          <p:blipFill>
            <a:blip r:embed="rId6"/>
            <a:stretch>
              <a:fillRect/>
            </a:stretch>
          </p:blipFill>
          <p:spPr>
            <a:xfrm>
              <a:off x="5610333" y="408041"/>
              <a:ext cx="452107" cy="647417"/>
            </a:xfrm>
            <a:prstGeom prst="rect">
              <a:avLst/>
            </a:prstGeom>
          </p:spPr>
        </p:pic>
        <p:pic>
          <p:nvPicPr>
            <p:cNvPr id="8" name="Picture 7">
              <a:extLst>
                <a:ext uri="{FF2B5EF4-FFF2-40B4-BE49-F238E27FC236}">
                  <a16:creationId xmlns:a16="http://schemas.microsoft.com/office/drawing/2014/main" id="{26012211-A191-2C47-BC2A-FD429880841F}"/>
                </a:ext>
              </a:extLst>
            </p:cNvPr>
            <p:cNvPicPr>
              <a:picLocks noChangeAspect="1"/>
            </p:cNvPicPr>
            <p:nvPr/>
          </p:nvPicPr>
          <p:blipFill>
            <a:blip r:embed="rId6"/>
            <a:stretch>
              <a:fillRect/>
            </a:stretch>
          </p:blipFill>
          <p:spPr>
            <a:xfrm>
              <a:off x="5138130" y="1092760"/>
              <a:ext cx="452107" cy="647417"/>
            </a:xfrm>
            <a:prstGeom prst="rect">
              <a:avLst/>
            </a:prstGeom>
          </p:spPr>
        </p:pic>
        <p:pic>
          <p:nvPicPr>
            <p:cNvPr id="11" name="Picture 10">
              <a:extLst>
                <a:ext uri="{FF2B5EF4-FFF2-40B4-BE49-F238E27FC236}">
                  <a16:creationId xmlns:a16="http://schemas.microsoft.com/office/drawing/2014/main" id="{4602C6C0-D8DD-1147-BD95-56F9A0BC694A}"/>
                </a:ext>
              </a:extLst>
            </p:cNvPr>
            <p:cNvPicPr>
              <a:picLocks noChangeAspect="1"/>
            </p:cNvPicPr>
            <p:nvPr/>
          </p:nvPicPr>
          <p:blipFill>
            <a:blip r:embed="rId6"/>
            <a:stretch>
              <a:fillRect/>
            </a:stretch>
          </p:blipFill>
          <p:spPr>
            <a:xfrm>
              <a:off x="6080903" y="1092761"/>
              <a:ext cx="452107" cy="647417"/>
            </a:xfrm>
            <a:prstGeom prst="rect">
              <a:avLst/>
            </a:prstGeom>
          </p:spPr>
        </p:pic>
      </p:grpSp>
    </p:spTree>
    <p:extLst>
      <p:ext uri="{BB962C8B-B14F-4D97-AF65-F5344CB8AC3E}">
        <p14:creationId xmlns:p14="http://schemas.microsoft.com/office/powerpoint/2010/main" val="1595107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8"/>
            <a:ext cx="2959873" cy="1108603"/>
          </a:xfrm>
        </p:spPr>
        <p:txBody>
          <a:bodyPr/>
          <a:lstStyle/>
          <a:p>
            <a:pPr algn="ctr"/>
            <a:r>
              <a:rPr lang="en-US" sz="6000" dirty="0"/>
              <a:t>Lecture</a:t>
            </a:r>
            <a:br>
              <a:rPr lang="en-US" dirty="0"/>
            </a:b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318052" y="1537254"/>
            <a:ext cx="3976477" cy="124570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Containers</a:t>
            </a:r>
          </a:p>
          <a:p>
            <a:pPr algn="ctr"/>
            <a:r>
              <a:rPr lang="en-US" sz="6000" i="1" dirty="0">
                <a:solidFill>
                  <a:srgbClr val="0091FF"/>
                </a:solidFill>
              </a:rPr>
              <a:t>&amp;</a:t>
            </a:r>
          </a:p>
          <a:p>
            <a:pPr algn="ctr"/>
            <a:r>
              <a:rPr lang="en-US" sz="6000" i="1" dirty="0">
                <a:solidFill>
                  <a:srgbClr val="0091FF"/>
                </a:solidFill>
              </a:rPr>
              <a:t>Apps </a:t>
            </a:r>
          </a:p>
          <a:p>
            <a:pPr algn="ctr"/>
            <a:br>
              <a:rPr lang="en-US" sz="2000" dirty="0"/>
            </a:br>
            <a:br>
              <a:rPr lang="en-US" sz="2000" dirty="0"/>
            </a:br>
            <a:br>
              <a:rPr lang="en-US" sz="2000" dirty="0"/>
            </a:br>
            <a:endParaRPr lang="en-US" sz="2000" dirty="0">
              <a:solidFill>
                <a:schemeClr val="accent2"/>
              </a:solidFill>
            </a:endParaRPr>
          </a:p>
        </p:txBody>
      </p:sp>
      <p:pic>
        <p:nvPicPr>
          <p:cNvPr id="3" name="Graphic 2">
            <a:extLst>
              <a:ext uri="{FF2B5EF4-FFF2-40B4-BE49-F238E27FC236}">
                <a16:creationId xmlns:a16="http://schemas.microsoft.com/office/drawing/2014/main" id="{D846E263-D3A4-E34F-B2DB-DD5A43DC9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472" y="744275"/>
            <a:ext cx="3654950" cy="3654950"/>
          </a:xfrm>
          <a:prstGeom prst="rect">
            <a:avLst/>
          </a:prstGeom>
        </p:spPr>
      </p:pic>
    </p:spTree>
    <p:extLst>
      <p:ext uri="{BB962C8B-B14F-4D97-AF65-F5344CB8AC3E}">
        <p14:creationId xmlns:p14="http://schemas.microsoft.com/office/powerpoint/2010/main" val="89378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7427D73-DAC3-3A47-94ED-460CBA64BB7B}"/>
              </a:ext>
            </a:extLst>
          </p:cNvPr>
          <p:cNvSpPr txBox="1"/>
          <p:nvPr/>
        </p:nvSpPr>
        <p:spPr>
          <a:xfrm>
            <a:off x="353969" y="130207"/>
            <a:ext cx="3896974" cy="830997"/>
          </a:xfrm>
          <a:prstGeom prst="rect">
            <a:avLst/>
          </a:prstGeom>
          <a:noFill/>
        </p:spPr>
        <p:txBody>
          <a:bodyPr wrap="square" rtlCol="0">
            <a:spAutoFit/>
          </a:bodyPr>
          <a:lstStyle/>
          <a:p>
            <a:pPr algn="ctr"/>
            <a:r>
              <a:rPr lang="en-US" sz="2400" dirty="0">
                <a:latin typeface="+mj-lt"/>
              </a:rPr>
              <a:t>Components of a container based application</a:t>
            </a:r>
          </a:p>
        </p:txBody>
      </p:sp>
      <p:grpSp>
        <p:nvGrpSpPr>
          <p:cNvPr id="8" name="Group 7">
            <a:extLst>
              <a:ext uri="{FF2B5EF4-FFF2-40B4-BE49-F238E27FC236}">
                <a16:creationId xmlns:a16="http://schemas.microsoft.com/office/drawing/2014/main" id="{E75CC620-776D-5D46-87BC-3BF471F02C5D}"/>
              </a:ext>
            </a:extLst>
          </p:cNvPr>
          <p:cNvGrpSpPr/>
          <p:nvPr/>
        </p:nvGrpSpPr>
        <p:grpSpPr>
          <a:xfrm>
            <a:off x="779508" y="1645199"/>
            <a:ext cx="3045897" cy="2244793"/>
            <a:chOff x="2919774" y="1494788"/>
            <a:chExt cx="3045897" cy="2244793"/>
          </a:xfrm>
        </p:grpSpPr>
        <p:sp>
          <p:nvSpPr>
            <p:cNvPr id="11" name="Rounded Rectangle 10">
              <a:extLst>
                <a:ext uri="{FF2B5EF4-FFF2-40B4-BE49-F238E27FC236}">
                  <a16:creationId xmlns:a16="http://schemas.microsoft.com/office/drawing/2014/main" id="{B31E4683-D8CA-2A46-86AE-0ED0A8ED96D5}"/>
                </a:ext>
              </a:extLst>
            </p:cNvPr>
            <p:cNvSpPr/>
            <p:nvPr/>
          </p:nvSpPr>
          <p:spPr>
            <a:xfrm>
              <a:off x="2919774" y="1494788"/>
              <a:ext cx="3045897" cy="2244793"/>
            </a:xfrm>
            <a:prstGeom prst="roundRect">
              <a:avLst>
                <a:gd name="adj" fmla="val 3698"/>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srgbClr val="0091FF"/>
                </a:solidFill>
              </a:endParaRPr>
            </a:p>
          </p:txBody>
        </p:sp>
        <p:sp>
          <p:nvSpPr>
            <p:cNvPr id="16" name="TextBox 15">
              <a:extLst>
                <a:ext uri="{FF2B5EF4-FFF2-40B4-BE49-F238E27FC236}">
                  <a16:creationId xmlns:a16="http://schemas.microsoft.com/office/drawing/2014/main" id="{17BAB17D-6C01-7848-B258-9841EADB0DE1}"/>
                </a:ext>
              </a:extLst>
            </p:cNvPr>
            <p:cNvSpPr txBox="1"/>
            <p:nvPr/>
          </p:nvSpPr>
          <p:spPr>
            <a:xfrm>
              <a:off x="2919774" y="1513074"/>
              <a:ext cx="2945604" cy="646331"/>
            </a:xfrm>
            <a:prstGeom prst="rect">
              <a:avLst/>
            </a:prstGeom>
            <a:noFill/>
          </p:spPr>
          <p:txBody>
            <a:bodyPr wrap="square" rtlCol="0">
              <a:spAutoFit/>
            </a:bodyPr>
            <a:lstStyle/>
            <a:p>
              <a:pPr algn="ctr"/>
              <a:r>
                <a:rPr lang="en-US" sz="3600" dirty="0">
                  <a:solidFill>
                    <a:srgbClr val="0070C0"/>
                  </a:solidFill>
                </a:rPr>
                <a:t>CONTAINER</a:t>
              </a:r>
            </a:p>
          </p:txBody>
        </p:sp>
        <p:sp>
          <p:nvSpPr>
            <p:cNvPr id="24" name="Rounded Rectangle 23">
              <a:extLst>
                <a:ext uri="{FF2B5EF4-FFF2-40B4-BE49-F238E27FC236}">
                  <a16:creationId xmlns:a16="http://schemas.microsoft.com/office/drawing/2014/main" id="{1698DD96-DC13-7048-8810-F03240330106}"/>
                </a:ext>
              </a:extLst>
            </p:cNvPr>
            <p:cNvSpPr/>
            <p:nvPr/>
          </p:nvSpPr>
          <p:spPr>
            <a:xfrm>
              <a:off x="3065286" y="2220355"/>
              <a:ext cx="2754872" cy="646331"/>
            </a:xfrm>
            <a:prstGeom prst="roundRect">
              <a:avLst>
                <a:gd name="adj" fmla="val 7886"/>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200" dirty="0">
                  <a:solidFill>
                    <a:srgbClr val="0070C0"/>
                  </a:solidFill>
                </a:rPr>
                <a:t>Application</a:t>
              </a:r>
            </a:p>
          </p:txBody>
        </p:sp>
        <p:sp>
          <p:nvSpPr>
            <p:cNvPr id="25" name="Rounded Rectangle 24">
              <a:extLst>
                <a:ext uri="{FF2B5EF4-FFF2-40B4-BE49-F238E27FC236}">
                  <a16:creationId xmlns:a16="http://schemas.microsoft.com/office/drawing/2014/main" id="{9EBB3E9A-E825-B143-B1B6-DA4B618E15FE}"/>
                </a:ext>
              </a:extLst>
            </p:cNvPr>
            <p:cNvSpPr/>
            <p:nvPr/>
          </p:nvSpPr>
          <p:spPr>
            <a:xfrm>
              <a:off x="3065286" y="2988586"/>
              <a:ext cx="2754872" cy="646331"/>
            </a:xfrm>
            <a:prstGeom prst="roundRect">
              <a:avLst>
                <a:gd name="adj" fmla="val 8862"/>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3200" dirty="0">
                  <a:solidFill>
                    <a:srgbClr val="0070C0"/>
                  </a:solidFill>
                </a:rPr>
                <a:t>Bins/Libs</a:t>
              </a:r>
            </a:p>
          </p:txBody>
        </p:sp>
      </p:grpSp>
      <p:sp>
        <p:nvSpPr>
          <p:cNvPr id="28" name="Footer Placeholder 3">
            <a:extLst>
              <a:ext uri="{FF2B5EF4-FFF2-40B4-BE49-F238E27FC236}">
                <a16:creationId xmlns:a16="http://schemas.microsoft.com/office/drawing/2014/main" id="{F38C764A-1551-0F48-B6DE-46F7F845DFA5}"/>
              </a:ext>
            </a:extLst>
          </p:cNvPr>
          <p:cNvSpPr>
            <a:spLocks noGrp="1"/>
          </p:cNvSpPr>
          <p:nvPr>
            <p:ph type="ftr" sz="quarter" idx="11"/>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dirty="0"/>
              <a:t>IBM Cloud / © 2018 IBM Corporation</a:t>
            </a:r>
            <a:endParaRPr lang="en-US" dirty="0"/>
          </a:p>
        </p:txBody>
      </p:sp>
      <p:sp>
        <p:nvSpPr>
          <p:cNvPr id="30" name="TextBox 29">
            <a:extLst>
              <a:ext uri="{FF2B5EF4-FFF2-40B4-BE49-F238E27FC236}">
                <a16:creationId xmlns:a16="http://schemas.microsoft.com/office/drawing/2014/main" id="{8453A988-0C6F-3249-9AF3-E9180D11A753}"/>
              </a:ext>
            </a:extLst>
          </p:cNvPr>
          <p:cNvSpPr txBox="1"/>
          <p:nvPr/>
        </p:nvSpPr>
        <p:spPr>
          <a:xfrm>
            <a:off x="5300296" y="1383880"/>
            <a:ext cx="3468797" cy="3108543"/>
          </a:xfrm>
          <a:prstGeom prst="rect">
            <a:avLst/>
          </a:prstGeom>
          <a:noFill/>
        </p:spPr>
        <p:txBody>
          <a:bodyPr wrap="square" rtlCol="0">
            <a:spAutoFit/>
          </a:bodyPr>
          <a:lstStyle/>
          <a:p>
            <a:pPr marL="571500" indent="-571500">
              <a:buFont typeface="Arial" panose="020B0604020202020204" pitchFamily="34" charset="0"/>
              <a:buChar char="•"/>
            </a:pPr>
            <a:r>
              <a:rPr lang="en-US" sz="2800" dirty="0">
                <a:solidFill>
                  <a:srgbClr val="0070C0"/>
                </a:solidFill>
                <a:latin typeface="+mj-lt"/>
              </a:rPr>
              <a:t>Build</a:t>
            </a:r>
          </a:p>
          <a:p>
            <a:pPr marL="571500" indent="-571500">
              <a:buFont typeface="Arial" panose="020B0604020202020204" pitchFamily="34" charset="0"/>
              <a:buChar char="•"/>
            </a:pPr>
            <a:r>
              <a:rPr lang="en-US" sz="2800" dirty="0">
                <a:solidFill>
                  <a:srgbClr val="0070C0"/>
                </a:solidFill>
                <a:latin typeface="+mj-lt"/>
              </a:rPr>
              <a:t>Push</a:t>
            </a:r>
          </a:p>
          <a:p>
            <a:pPr marL="571500" indent="-571500">
              <a:buFont typeface="Arial" panose="020B0604020202020204" pitchFamily="34" charset="0"/>
              <a:buChar char="•"/>
            </a:pPr>
            <a:r>
              <a:rPr lang="en-US" sz="2800" dirty="0">
                <a:solidFill>
                  <a:srgbClr val="0070C0"/>
                </a:solidFill>
                <a:latin typeface="+mj-lt"/>
              </a:rPr>
              <a:t>Run</a:t>
            </a:r>
          </a:p>
          <a:p>
            <a:pPr marL="571500" indent="-571500">
              <a:buFont typeface="Arial" panose="020B0604020202020204" pitchFamily="34" charset="0"/>
              <a:buChar char="•"/>
            </a:pPr>
            <a:r>
              <a:rPr lang="en-US" sz="2800" dirty="0">
                <a:solidFill>
                  <a:srgbClr val="0070C0"/>
                </a:solidFill>
                <a:latin typeface="+mj-lt"/>
              </a:rPr>
              <a:t>Stop</a:t>
            </a:r>
          </a:p>
          <a:p>
            <a:pPr marL="571500" indent="-571500">
              <a:buFont typeface="Arial" panose="020B0604020202020204" pitchFamily="34" charset="0"/>
              <a:buChar char="•"/>
            </a:pPr>
            <a:r>
              <a:rPr lang="en-US" sz="2800" dirty="0">
                <a:solidFill>
                  <a:srgbClr val="0070C0"/>
                </a:solidFill>
                <a:latin typeface="+mj-lt"/>
              </a:rPr>
              <a:t>Inspect</a:t>
            </a:r>
          </a:p>
          <a:p>
            <a:pPr marL="571500" indent="-571500">
              <a:buFont typeface="Arial" panose="020B0604020202020204" pitchFamily="34" charset="0"/>
              <a:buChar char="•"/>
            </a:pPr>
            <a:r>
              <a:rPr lang="en-US" sz="2800" dirty="0">
                <a:solidFill>
                  <a:srgbClr val="0070C0"/>
                </a:solidFill>
                <a:latin typeface="+mj-lt"/>
              </a:rPr>
              <a:t>History</a:t>
            </a:r>
          </a:p>
          <a:p>
            <a:pPr marL="571500" indent="-571500">
              <a:buFont typeface="Arial" panose="020B0604020202020204" pitchFamily="34" charset="0"/>
              <a:buChar char="•"/>
            </a:pPr>
            <a:r>
              <a:rPr lang="en-US" sz="2800" dirty="0">
                <a:solidFill>
                  <a:srgbClr val="0070C0"/>
                </a:solidFill>
                <a:latin typeface="+mj-lt"/>
              </a:rPr>
              <a:t>Events</a:t>
            </a:r>
          </a:p>
        </p:txBody>
      </p:sp>
      <p:sp>
        <p:nvSpPr>
          <p:cNvPr id="10" name="TextBox 9">
            <a:extLst>
              <a:ext uri="{FF2B5EF4-FFF2-40B4-BE49-F238E27FC236}">
                <a16:creationId xmlns:a16="http://schemas.microsoft.com/office/drawing/2014/main" id="{27539061-0FF9-4244-8C70-93E21C0A9DE0}"/>
              </a:ext>
            </a:extLst>
          </p:cNvPr>
          <p:cNvSpPr txBox="1"/>
          <p:nvPr/>
        </p:nvSpPr>
        <p:spPr>
          <a:xfrm>
            <a:off x="5228872" y="316783"/>
            <a:ext cx="2801056" cy="461665"/>
          </a:xfrm>
          <a:prstGeom prst="rect">
            <a:avLst/>
          </a:prstGeom>
          <a:noFill/>
        </p:spPr>
        <p:txBody>
          <a:bodyPr wrap="square" rtlCol="0">
            <a:spAutoFit/>
          </a:bodyPr>
          <a:lstStyle/>
          <a:p>
            <a:pPr algn="ctr"/>
            <a:r>
              <a:rPr lang="en-US" sz="2400" dirty="0">
                <a:latin typeface="+mj-lt"/>
              </a:rPr>
              <a:t>Docker</a:t>
            </a:r>
          </a:p>
        </p:txBody>
      </p:sp>
      <p:cxnSp>
        <p:nvCxnSpPr>
          <p:cNvPr id="3" name="Straight Connector 2">
            <a:extLst>
              <a:ext uri="{FF2B5EF4-FFF2-40B4-BE49-F238E27FC236}">
                <a16:creationId xmlns:a16="http://schemas.microsoft.com/office/drawing/2014/main" id="{16B185DC-6FAC-8648-90AE-D4A5AEA758C6}"/>
              </a:ext>
            </a:extLst>
          </p:cNvPr>
          <p:cNvCxnSpPr>
            <a:cxnSpLocks/>
          </p:cNvCxnSpPr>
          <p:nvPr/>
        </p:nvCxnSpPr>
        <p:spPr>
          <a:xfrm>
            <a:off x="4562850" y="1065868"/>
            <a:ext cx="0" cy="3675860"/>
          </a:xfrm>
          <a:prstGeom prst="line">
            <a:avLst/>
          </a:prstGeom>
          <a:ln>
            <a:solidFill>
              <a:srgbClr val="0070C0"/>
            </a:solidFill>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A0E3F293-42BF-124B-AADC-5BA45B8EA2AB}"/>
              </a:ext>
            </a:extLst>
          </p:cNvPr>
          <p:cNvCxnSpPr>
            <a:cxnSpLocks/>
          </p:cNvCxnSpPr>
          <p:nvPr/>
        </p:nvCxnSpPr>
        <p:spPr>
          <a:xfrm>
            <a:off x="228600" y="1065868"/>
            <a:ext cx="8686800" cy="0"/>
          </a:xfrm>
          <a:prstGeom prst="line">
            <a:avLst/>
          </a:prstGeom>
          <a:ln>
            <a:solidFill>
              <a:srgbClr val="0070C0"/>
            </a:solidFill>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5920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5857" y="178308"/>
            <a:ext cx="7696578" cy="412416"/>
          </a:xfrm>
        </p:spPr>
        <p:txBody>
          <a:bodyPr/>
          <a:lstStyle/>
          <a:p>
            <a:r>
              <a:rPr lang="en-US" sz="2800" dirty="0"/>
              <a:t>Defining K8 objects</a:t>
            </a:r>
            <a:endParaRPr lang="en-US" sz="28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9" name="Title 3">
            <a:extLst>
              <a:ext uri="{FF2B5EF4-FFF2-40B4-BE49-F238E27FC236}">
                <a16:creationId xmlns:a16="http://schemas.microsoft.com/office/drawing/2014/main" id="{9DC264E1-0314-E940-B7EB-1877CFD9BC26}"/>
              </a:ext>
            </a:extLst>
          </p:cNvPr>
          <p:cNvSpPr txBox="1">
            <a:spLocks/>
          </p:cNvSpPr>
          <p:nvPr/>
        </p:nvSpPr>
        <p:spPr>
          <a:xfrm>
            <a:off x="414869" y="1184158"/>
            <a:ext cx="1527349" cy="1616614"/>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800" dirty="0">
                <a:solidFill>
                  <a:srgbClr val="0091FF"/>
                </a:solidFill>
              </a:rPr>
              <a:t>Indentation (spaces)</a:t>
            </a:r>
          </a:p>
          <a:p>
            <a:pPr algn="ctr"/>
            <a:endParaRPr lang="en-US" sz="1800" dirty="0">
              <a:solidFill>
                <a:srgbClr val="0091FF"/>
              </a:solidFill>
            </a:endParaRPr>
          </a:p>
          <a:p>
            <a:pPr algn="ctr"/>
            <a:r>
              <a:rPr lang="en-US" sz="1800" dirty="0">
                <a:solidFill>
                  <a:srgbClr val="0091FF"/>
                </a:solidFill>
              </a:rPr>
              <a:t>Hyphens</a:t>
            </a:r>
          </a:p>
          <a:p>
            <a:pPr algn="ctr"/>
            <a:endParaRPr lang="en-US" sz="1800" dirty="0">
              <a:solidFill>
                <a:srgbClr val="0091FF"/>
              </a:solidFill>
            </a:endParaRPr>
          </a:p>
          <a:p>
            <a:pPr algn="ctr"/>
            <a:r>
              <a:rPr lang="en-US" sz="1800" dirty="0">
                <a:solidFill>
                  <a:srgbClr val="0091FF"/>
                </a:solidFill>
              </a:rPr>
              <a:t>matter</a:t>
            </a:r>
            <a:endParaRPr lang="en-US" sz="2000" dirty="0">
              <a:solidFill>
                <a:schemeClr val="accent2"/>
              </a:solidFill>
            </a:endParaRPr>
          </a:p>
        </p:txBody>
      </p:sp>
      <p:pic>
        <p:nvPicPr>
          <p:cNvPr id="3" name="Picture 2">
            <a:extLst>
              <a:ext uri="{FF2B5EF4-FFF2-40B4-BE49-F238E27FC236}">
                <a16:creationId xmlns:a16="http://schemas.microsoft.com/office/drawing/2014/main" id="{2CA669ED-FD58-1547-A5BA-D7B3662318E5}"/>
              </a:ext>
            </a:extLst>
          </p:cNvPr>
          <p:cNvPicPr>
            <a:picLocks noChangeAspect="1"/>
          </p:cNvPicPr>
          <p:nvPr/>
        </p:nvPicPr>
        <p:blipFill>
          <a:blip r:embed="rId2"/>
          <a:stretch>
            <a:fillRect/>
          </a:stretch>
        </p:blipFill>
        <p:spPr>
          <a:xfrm>
            <a:off x="2059913" y="726746"/>
            <a:ext cx="2325872" cy="4237818"/>
          </a:xfrm>
          <a:prstGeom prst="rect">
            <a:avLst/>
          </a:prstGeom>
          <a:ln>
            <a:solidFill>
              <a:srgbClr val="0070C0"/>
            </a:solidFill>
          </a:ln>
        </p:spPr>
      </p:pic>
      <p:pic>
        <p:nvPicPr>
          <p:cNvPr id="5" name="Picture 4">
            <a:extLst>
              <a:ext uri="{FF2B5EF4-FFF2-40B4-BE49-F238E27FC236}">
                <a16:creationId xmlns:a16="http://schemas.microsoft.com/office/drawing/2014/main" id="{423810A6-2B17-8942-B582-0234C3CB9EDD}"/>
              </a:ext>
            </a:extLst>
          </p:cNvPr>
          <p:cNvPicPr>
            <a:picLocks noChangeAspect="1"/>
          </p:cNvPicPr>
          <p:nvPr/>
        </p:nvPicPr>
        <p:blipFill>
          <a:blip r:embed="rId3"/>
          <a:stretch>
            <a:fillRect/>
          </a:stretch>
        </p:blipFill>
        <p:spPr>
          <a:xfrm>
            <a:off x="6148524" y="726746"/>
            <a:ext cx="2680667" cy="4237818"/>
          </a:xfrm>
          <a:prstGeom prst="rect">
            <a:avLst/>
          </a:prstGeom>
          <a:ln>
            <a:solidFill>
              <a:srgbClr val="0070C0"/>
            </a:solidFill>
          </a:ln>
        </p:spPr>
      </p:pic>
      <p:sp>
        <p:nvSpPr>
          <p:cNvPr id="8" name="Title 3">
            <a:extLst>
              <a:ext uri="{FF2B5EF4-FFF2-40B4-BE49-F238E27FC236}">
                <a16:creationId xmlns:a16="http://schemas.microsoft.com/office/drawing/2014/main" id="{C355D721-84C1-6641-B569-FC3F53863BC6}"/>
              </a:ext>
            </a:extLst>
          </p:cNvPr>
          <p:cNvSpPr txBox="1">
            <a:spLocks/>
          </p:cNvSpPr>
          <p:nvPr/>
        </p:nvSpPr>
        <p:spPr>
          <a:xfrm>
            <a:off x="3287038" y="771742"/>
            <a:ext cx="5414646" cy="4124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3200" dirty="0"/>
              <a:t>yaml                                 json</a:t>
            </a:r>
            <a:endParaRPr lang="en-US" sz="2000" dirty="0">
              <a:solidFill>
                <a:schemeClr val="accent2"/>
              </a:solidFill>
            </a:endParaRPr>
          </a:p>
        </p:txBody>
      </p:sp>
      <p:sp>
        <p:nvSpPr>
          <p:cNvPr id="10" name="Title 3">
            <a:extLst>
              <a:ext uri="{FF2B5EF4-FFF2-40B4-BE49-F238E27FC236}">
                <a16:creationId xmlns:a16="http://schemas.microsoft.com/office/drawing/2014/main" id="{0C3B3633-4031-9144-A21E-5923967C0A4B}"/>
              </a:ext>
            </a:extLst>
          </p:cNvPr>
          <p:cNvSpPr txBox="1">
            <a:spLocks/>
          </p:cNvSpPr>
          <p:nvPr/>
        </p:nvSpPr>
        <p:spPr>
          <a:xfrm>
            <a:off x="4819772" y="1241378"/>
            <a:ext cx="1174589" cy="247909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800" dirty="0">
                <a:solidFill>
                  <a:srgbClr val="0091FF"/>
                </a:solidFill>
              </a:rPr>
              <a:t>{}</a:t>
            </a:r>
          </a:p>
          <a:p>
            <a:pPr algn="ctr"/>
            <a:endParaRPr lang="en-US" sz="1800" dirty="0">
              <a:solidFill>
                <a:srgbClr val="0091FF"/>
              </a:solidFill>
            </a:endParaRPr>
          </a:p>
          <a:p>
            <a:pPr algn="ctr"/>
            <a:r>
              <a:rPr lang="en-US" sz="1800" dirty="0">
                <a:solidFill>
                  <a:srgbClr val="0091FF"/>
                </a:solidFill>
              </a:rPr>
              <a:t>[]</a:t>
            </a:r>
          </a:p>
          <a:p>
            <a:pPr algn="ctr"/>
            <a:endParaRPr lang="en-US" sz="1800" dirty="0">
              <a:solidFill>
                <a:srgbClr val="0091FF"/>
              </a:solidFill>
            </a:endParaRPr>
          </a:p>
          <a:p>
            <a:pPr algn="ctr"/>
            <a:r>
              <a:rPr lang="en-US" sz="1800" dirty="0">
                <a:solidFill>
                  <a:srgbClr val="0091FF"/>
                </a:solidFill>
              </a:rPr>
              <a:t>Quotes</a:t>
            </a:r>
          </a:p>
          <a:p>
            <a:pPr algn="ctr"/>
            <a:endParaRPr lang="en-US" sz="1800" dirty="0">
              <a:solidFill>
                <a:srgbClr val="0091FF"/>
              </a:solidFill>
            </a:endParaRPr>
          </a:p>
          <a:p>
            <a:pPr algn="ctr"/>
            <a:r>
              <a:rPr lang="en-US" sz="1800" dirty="0">
                <a:solidFill>
                  <a:srgbClr val="0091FF"/>
                </a:solidFill>
              </a:rPr>
              <a:t>Commas</a:t>
            </a:r>
          </a:p>
          <a:p>
            <a:pPr algn="ctr"/>
            <a:endParaRPr lang="en-US" sz="1800" dirty="0">
              <a:solidFill>
                <a:srgbClr val="0091FF"/>
              </a:solidFill>
            </a:endParaRPr>
          </a:p>
          <a:p>
            <a:pPr algn="ctr"/>
            <a:r>
              <a:rPr lang="en-US" sz="1800" dirty="0">
                <a:solidFill>
                  <a:srgbClr val="0091FF"/>
                </a:solidFill>
              </a:rPr>
              <a:t>matter</a:t>
            </a:r>
            <a:endParaRPr lang="en-US" sz="2000" dirty="0">
              <a:solidFill>
                <a:schemeClr val="accent2"/>
              </a:solidFill>
            </a:endParaRPr>
          </a:p>
        </p:txBody>
      </p:sp>
    </p:spTree>
    <p:extLst>
      <p:ext uri="{BB962C8B-B14F-4D97-AF65-F5344CB8AC3E}">
        <p14:creationId xmlns:p14="http://schemas.microsoft.com/office/powerpoint/2010/main" val="1181760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C355D721-84C1-6641-B569-FC3F53863BC6}"/>
              </a:ext>
            </a:extLst>
          </p:cNvPr>
          <p:cNvSpPr txBox="1">
            <a:spLocks/>
          </p:cNvSpPr>
          <p:nvPr/>
        </p:nvSpPr>
        <p:spPr>
          <a:xfrm>
            <a:off x="2171117" y="926498"/>
            <a:ext cx="699506" cy="4124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3200" dirty="0"/>
              <a:t>k8</a:t>
            </a:r>
            <a:endParaRPr lang="en-US" sz="2000" dirty="0">
              <a:solidFill>
                <a:schemeClr val="accent2"/>
              </a:solidFill>
            </a:endParaRPr>
          </a:p>
        </p:txBody>
      </p:sp>
      <p:pic>
        <p:nvPicPr>
          <p:cNvPr id="2" name="Picture 1">
            <a:extLst>
              <a:ext uri="{FF2B5EF4-FFF2-40B4-BE49-F238E27FC236}">
                <a16:creationId xmlns:a16="http://schemas.microsoft.com/office/drawing/2014/main" id="{1B56B19F-41BE-2446-9E2A-793A20C3D6A4}"/>
              </a:ext>
            </a:extLst>
          </p:cNvPr>
          <p:cNvPicPr>
            <a:picLocks noChangeAspect="1"/>
          </p:cNvPicPr>
          <p:nvPr/>
        </p:nvPicPr>
        <p:blipFill>
          <a:blip r:embed="rId2"/>
          <a:stretch>
            <a:fillRect/>
          </a:stretch>
        </p:blipFill>
        <p:spPr>
          <a:xfrm>
            <a:off x="4941970" y="1444785"/>
            <a:ext cx="3374860" cy="2846473"/>
          </a:xfrm>
          <a:prstGeom prst="rect">
            <a:avLst/>
          </a:prstGeom>
          <a:ln>
            <a:solidFill>
              <a:srgbClr val="0070C0"/>
            </a:solidFill>
          </a:ln>
        </p:spPr>
      </p:pic>
      <p:pic>
        <p:nvPicPr>
          <p:cNvPr id="7" name="Picture 6">
            <a:extLst>
              <a:ext uri="{FF2B5EF4-FFF2-40B4-BE49-F238E27FC236}">
                <a16:creationId xmlns:a16="http://schemas.microsoft.com/office/drawing/2014/main" id="{ED63956F-5247-B44D-A698-66F5C5CE2256}"/>
              </a:ext>
            </a:extLst>
          </p:cNvPr>
          <p:cNvPicPr>
            <a:picLocks noChangeAspect="1"/>
          </p:cNvPicPr>
          <p:nvPr/>
        </p:nvPicPr>
        <p:blipFill>
          <a:blip r:embed="rId3"/>
          <a:stretch>
            <a:fillRect/>
          </a:stretch>
        </p:blipFill>
        <p:spPr>
          <a:xfrm>
            <a:off x="809455" y="1444785"/>
            <a:ext cx="3374860" cy="2846473"/>
          </a:xfrm>
          <a:prstGeom prst="rect">
            <a:avLst/>
          </a:prstGeom>
          <a:ln>
            <a:solidFill>
              <a:srgbClr val="0070C0"/>
            </a:solidFill>
          </a:ln>
        </p:spPr>
      </p:pic>
      <p:sp>
        <p:nvSpPr>
          <p:cNvPr id="13" name="Title 3">
            <a:extLst>
              <a:ext uri="{FF2B5EF4-FFF2-40B4-BE49-F238E27FC236}">
                <a16:creationId xmlns:a16="http://schemas.microsoft.com/office/drawing/2014/main" id="{14218F4B-02A7-6C4A-B93E-3AE0992B9D01}"/>
              </a:ext>
            </a:extLst>
          </p:cNvPr>
          <p:cNvSpPr>
            <a:spLocks noGrp="1"/>
          </p:cNvSpPr>
          <p:nvPr>
            <p:ph type="title"/>
          </p:nvPr>
        </p:nvSpPr>
        <p:spPr>
          <a:xfrm>
            <a:off x="315857" y="178308"/>
            <a:ext cx="7696578" cy="412416"/>
          </a:xfrm>
        </p:spPr>
        <p:txBody>
          <a:bodyPr/>
          <a:lstStyle/>
          <a:p>
            <a:r>
              <a:rPr lang="en-US" sz="2800" dirty="0"/>
              <a:t>What’s running in the container</a:t>
            </a:r>
            <a:endParaRPr lang="en-US" sz="2800" dirty="0">
              <a:solidFill>
                <a:schemeClr val="accent2"/>
              </a:solidFill>
            </a:endParaRPr>
          </a:p>
        </p:txBody>
      </p:sp>
      <p:sp>
        <p:nvSpPr>
          <p:cNvPr id="14" name="Title 3">
            <a:extLst>
              <a:ext uri="{FF2B5EF4-FFF2-40B4-BE49-F238E27FC236}">
                <a16:creationId xmlns:a16="http://schemas.microsoft.com/office/drawing/2014/main" id="{217C4095-D683-3543-8F50-3C0EAF9733A9}"/>
              </a:ext>
            </a:extLst>
          </p:cNvPr>
          <p:cNvSpPr txBox="1">
            <a:spLocks/>
          </p:cNvSpPr>
          <p:nvPr/>
        </p:nvSpPr>
        <p:spPr>
          <a:xfrm>
            <a:off x="5992691" y="926498"/>
            <a:ext cx="1277305" cy="41241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3200" dirty="0"/>
              <a:t>docker</a:t>
            </a:r>
            <a:endParaRPr lang="en-US" sz="2000" dirty="0">
              <a:solidFill>
                <a:schemeClr val="accent2"/>
              </a:solidFill>
            </a:endParaRPr>
          </a:p>
        </p:txBody>
      </p:sp>
      <p:cxnSp>
        <p:nvCxnSpPr>
          <p:cNvPr id="17" name="Straight Arrow Connector 16">
            <a:extLst>
              <a:ext uri="{FF2B5EF4-FFF2-40B4-BE49-F238E27FC236}">
                <a16:creationId xmlns:a16="http://schemas.microsoft.com/office/drawing/2014/main" id="{15738CA2-49DC-B24A-90BA-9CF8D4B6F290}"/>
              </a:ext>
            </a:extLst>
          </p:cNvPr>
          <p:cNvCxnSpPr>
            <a:cxnSpLocks/>
          </p:cNvCxnSpPr>
          <p:nvPr/>
        </p:nvCxnSpPr>
        <p:spPr>
          <a:xfrm>
            <a:off x="673240" y="4180114"/>
            <a:ext cx="656549" cy="0"/>
          </a:xfrm>
          <a:prstGeom prst="straightConnector1">
            <a:avLst/>
          </a:prstGeom>
          <a:ln w="50800">
            <a:solidFill>
              <a:schemeClr val="bg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4B0AE1D1-B11C-0B4D-8C5A-23CD0F4DE892}"/>
              </a:ext>
            </a:extLst>
          </p:cNvPr>
          <p:cNvCxnSpPr>
            <a:cxnSpLocks/>
          </p:cNvCxnSpPr>
          <p:nvPr/>
        </p:nvCxnSpPr>
        <p:spPr>
          <a:xfrm flipH="1">
            <a:off x="7300140" y="2787634"/>
            <a:ext cx="1184568" cy="0"/>
          </a:xfrm>
          <a:prstGeom prst="straightConnector1">
            <a:avLst/>
          </a:prstGeom>
          <a:ln w="50800">
            <a:solidFill>
              <a:schemeClr val="bg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2191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8"/>
            <a:ext cx="6009498" cy="1108603"/>
          </a:xfrm>
        </p:spPr>
        <p:txBody>
          <a:bodyPr/>
          <a:lstStyle/>
          <a:p>
            <a:r>
              <a:rPr lang="en-US" sz="6000" dirty="0"/>
              <a:t>Lab</a:t>
            </a: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506072" y="1439263"/>
            <a:ext cx="4065929" cy="264965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Fixing</a:t>
            </a:r>
          </a:p>
          <a:p>
            <a:pPr algn="ctr"/>
            <a:r>
              <a:rPr lang="en-US" sz="6000" i="1" dirty="0">
                <a:solidFill>
                  <a:srgbClr val="0091FF"/>
                </a:solidFill>
              </a:rPr>
              <a:t>stuff that’s</a:t>
            </a:r>
          </a:p>
          <a:p>
            <a:pPr algn="ctr"/>
            <a:r>
              <a:rPr lang="en-US" sz="6000" i="1" dirty="0">
                <a:solidFill>
                  <a:srgbClr val="0091FF"/>
                </a:solidFill>
              </a:rPr>
              <a:t>broken</a:t>
            </a:r>
            <a:br>
              <a:rPr lang="en-US" sz="2000" dirty="0"/>
            </a:br>
            <a:br>
              <a:rPr lang="en-US" sz="2000" dirty="0"/>
            </a:br>
            <a:br>
              <a:rPr lang="en-US" sz="2000" dirty="0"/>
            </a:br>
            <a:endParaRPr lang="en-US" sz="2000" dirty="0">
              <a:solidFill>
                <a:schemeClr val="accent2"/>
              </a:solidFill>
            </a:endParaRPr>
          </a:p>
        </p:txBody>
      </p:sp>
      <p:pic>
        <p:nvPicPr>
          <p:cNvPr id="7" name="Graphic 6">
            <a:extLst>
              <a:ext uri="{FF2B5EF4-FFF2-40B4-BE49-F238E27FC236}">
                <a16:creationId xmlns:a16="http://schemas.microsoft.com/office/drawing/2014/main" id="{4FCA9164-CA4E-D347-990E-6A08883012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473" y="862982"/>
            <a:ext cx="3965050" cy="3965050"/>
          </a:xfrm>
          <a:prstGeom prst="rect">
            <a:avLst/>
          </a:prstGeom>
        </p:spPr>
      </p:pic>
    </p:spTree>
    <p:extLst>
      <p:ext uri="{BB962C8B-B14F-4D97-AF65-F5344CB8AC3E}">
        <p14:creationId xmlns:p14="http://schemas.microsoft.com/office/powerpoint/2010/main" val="1393108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6D5BF-7D38-5640-957A-1461BC856269}"/>
              </a:ext>
            </a:extLst>
          </p:cNvPr>
          <p:cNvPicPr>
            <a:picLocks noChangeAspect="1"/>
          </p:cNvPicPr>
          <p:nvPr/>
        </p:nvPicPr>
        <p:blipFill>
          <a:blip r:embed="rId2"/>
          <a:stretch>
            <a:fillRect/>
          </a:stretch>
        </p:blipFill>
        <p:spPr>
          <a:xfrm>
            <a:off x="1753159" y="1229122"/>
            <a:ext cx="7188200" cy="3302000"/>
          </a:xfrm>
          <a:prstGeom prst="rect">
            <a:avLst/>
          </a:prstGeom>
        </p:spPr>
      </p:pic>
      <p:sp>
        <p:nvSpPr>
          <p:cNvPr id="6" name="Footer Placeholder 3"/>
          <p:cNvSpPr>
            <a:spLocks noGrp="1"/>
          </p:cNvSpPr>
          <p:nvPr>
            <p:ph type="ftr" sz="quarter" idx="10"/>
          </p:nvPr>
        </p:nvSpPr>
        <p:spPr>
          <a:xfrm>
            <a:off x="228600" y="4846821"/>
            <a:ext cx="6400800" cy="137160"/>
          </a:xfrm>
        </p:spPr>
        <p:txBody>
          <a:bodyPr/>
          <a:lstStyle/>
          <a:p>
            <a:r>
              <a:rPr lang="de-DE" dirty="0"/>
              <a:t>IBM Cloud / © 2019 IBM Corporation</a:t>
            </a:r>
            <a:endParaRPr lang="en-US" dirty="0"/>
          </a:p>
        </p:txBody>
      </p:sp>
      <p:sp>
        <p:nvSpPr>
          <p:cNvPr id="60" name="Title 3">
            <a:extLst>
              <a:ext uri="{FF2B5EF4-FFF2-40B4-BE49-F238E27FC236}">
                <a16:creationId xmlns:a16="http://schemas.microsoft.com/office/drawing/2014/main" id="{E64146DF-5304-EE48-8472-6D7A703CA825}"/>
              </a:ext>
            </a:extLst>
          </p:cNvPr>
          <p:cNvSpPr>
            <a:spLocks noGrp="1"/>
          </p:cNvSpPr>
          <p:nvPr>
            <p:ph type="title"/>
          </p:nvPr>
        </p:nvSpPr>
        <p:spPr>
          <a:xfrm>
            <a:off x="141135" y="178309"/>
            <a:ext cx="8338986" cy="434610"/>
          </a:xfrm>
        </p:spPr>
        <p:txBody>
          <a:bodyPr/>
          <a:lstStyle/>
          <a:p>
            <a:r>
              <a:rPr lang="en-US" sz="3200" dirty="0"/>
              <a:t>Accessing the Labs</a:t>
            </a:r>
            <a:endParaRPr lang="en-US" sz="2000" dirty="0">
              <a:solidFill>
                <a:srgbClr val="FF0000"/>
              </a:solidFill>
            </a:endParaRPr>
          </a:p>
        </p:txBody>
      </p:sp>
      <p:sp>
        <p:nvSpPr>
          <p:cNvPr id="10" name="Title 3">
            <a:extLst>
              <a:ext uri="{FF2B5EF4-FFF2-40B4-BE49-F238E27FC236}">
                <a16:creationId xmlns:a16="http://schemas.microsoft.com/office/drawing/2014/main" id="{61A4422E-1A86-1245-ABE0-3E2AA3A19073}"/>
              </a:ext>
            </a:extLst>
          </p:cNvPr>
          <p:cNvSpPr txBox="1">
            <a:spLocks/>
          </p:cNvSpPr>
          <p:nvPr/>
        </p:nvSpPr>
        <p:spPr>
          <a:xfrm>
            <a:off x="398485" y="2849312"/>
            <a:ext cx="1919181"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400" dirty="0"/>
              <a:t>Step 1: Select Lab</a:t>
            </a:r>
            <a:br>
              <a:rPr lang="en-US" sz="1800" dirty="0"/>
            </a:br>
            <a:endParaRPr lang="en-US" sz="1800" dirty="0">
              <a:solidFill>
                <a:schemeClr val="accent2"/>
              </a:solidFill>
            </a:endParaRPr>
          </a:p>
        </p:txBody>
      </p:sp>
      <p:cxnSp>
        <p:nvCxnSpPr>
          <p:cNvPr id="9" name="Straight Arrow Connector 8">
            <a:extLst>
              <a:ext uri="{FF2B5EF4-FFF2-40B4-BE49-F238E27FC236}">
                <a16:creationId xmlns:a16="http://schemas.microsoft.com/office/drawing/2014/main" id="{F846F857-1E7B-424F-A268-B49952654A66}"/>
              </a:ext>
            </a:extLst>
          </p:cNvPr>
          <p:cNvCxnSpPr>
            <a:cxnSpLocks/>
          </p:cNvCxnSpPr>
          <p:nvPr/>
        </p:nvCxnSpPr>
        <p:spPr>
          <a:xfrm flipV="1">
            <a:off x="1947041" y="2624204"/>
            <a:ext cx="570347" cy="3124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BADCFD1-987A-A94E-980D-109D10BAF20B}"/>
              </a:ext>
            </a:extLst>
          </p:cNvPr>
          <p:cNvCxnSpPr>
            <a:cxnSpLocks/>
          </p:cNvCxnSpPr>
          <p:nvPr/>
        </p:nvCxnSpPr>
        <p:spPr>
          <a:xfrm flipV="1">
            <a:off x="4682359" y="2471692"/>
            <a:ext cx="0" cy="3505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itle 3">
            <a:extLst>
              <a:ext uri="{FF2B5EF4-FFF2-40B4-BE49-F238E27FC236}">
                <a16:creationId xmlns:a16="http://schemas.microsoft.com/office/drawing/2014/main" id="{D88C9D26-6CA2-604F-948E-BE299A0018D3}"/>
              </a:ext>
            </a:extLst>
          </p:cNvPr>
          <p:cNvSpPr txBox="1">
            <a:spLocks/>
          </p:cNvSpPr>
          <p:nvPr/>
        </p:nvSpPr>
        <p:spPr>
          <a:xfrm>
            <a:off x="4367048" y="2936688"/>
            <a:ext cx="630620"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400" dirty="0"/>
              <a:t>Step 2</a:t>
            </a:r>
            <a:br>
              <a:rPr lang="en-US" sz="1800" dirty="0"/>
            </a:br>
            <a:endParaRPr lang="en-US" sz="1800" dirty="0">
              <a:solidFill>
                <a:schemeClr val="accent2"/>
              </a:solidFill>
            </a:endParaRPr>
          </a:p>
        </p:txBody>
      </p:sp>
      <p:cxnSp>
        <p:nvCxnSpPr>
          <p:cNvPr id="16" name="Straight Arrow Connector 15">
            <a:extLst>
              <a:ext uri="{FF2B5EF4-FFF2-40B4-BE49-F238E27FC236}">
                <a16:creationId xmlns:a16="http://schemas.microsoft.com/office/drawing/2014/main" id="{C4260586-E47F-B640-9E40-FF19672260C9}"/>
              </a:ext>
            </a:extLst>
          </p:cNvPr>
          <p:cNvCxnSpPr>
            <a:cxnSpLocks/>
          </p:cNvCxnSpPr>
          <p:nvPr/>
        </p:nvCxnSpPr>
        <p:spPr>
          <a:xfrm flipV="1">
            <a:off x="5820104" y="2471692"/>
            <a:ext cx="0" cy="3505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Title 3">
            <a:extLst>
              <a:ext uri="{FF2B5EF4-FFF2-40B4-BE49-F238E27FC236}">
                <a16:creationId xmlns:a16="http://schemas.microsoft.com/office/drawing/2014/main" id="{89467D88-46DD-6D4C-860A-1AAB485FC11A}"/>
              </a:ext>
            </a:extLst>
          </p:cNvPr>
          <p:cNvSpPr txBox="1">
            <a:spLocks/>
          </p:cNvSpPr>
          <p:nvPr/>
        </p:nvSpPr>
        <p:spPr>
          <a:xfrm>
            <a:off x="5504793" y="2936688"/>
            <a:ext cx="630620"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400" dirty="0"/>
              <a:t>Step 3</a:t>
            </a:r>
            <a:br>
              <a:rPr lang="en-US" sz="1800" dirty="0"/>
            </a:br>
            <a:endParaRPr lang="en-US" sz="1800" dirty="0">
              <a:solidFill>
                <a:schemeClr val="accent2"/>
              </a:solidFill>
            </a:endParaRPr>
          </a:p>
        </p:txBody>
      </p:sp>
      <p:cxnSp>
        <p:nvCxnSpPr>
          <p:cNvPr id="19" name="Straight Arrow Connector 18">
            <a:extLst>
              <a:ext uri="{FF2B5EF4-FFF2-40B4-BE49-F238E27FC236}">
                <a16:creationId xmlns:a16="http://schemas.microsoft.com/office/drawing/2014/main" id="{ECB951D1-4B77-A647-89A6-3082D171A0B6}"/>
              </a:ext>
            </a:extLst>
          </p:cNvPr>
          <p:cNvCxnSpPr>
            <a:cxnSpLocks/>
          </p:cNvCxnSpPr>
          <p:nvPr/>
        </p:nvCxnSpPr>
        <p:spPr>
          <a:xfrm flipV="1">
            <a:off x="6941924" y="2471692"/>
            <a:ext cx="0" cy="35058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itle 3">
            <a:extLst>
              <a:ext uri="{FF2B5EF4-FFF2-40B4-BE49-F238E27FC236}">
                <a16:creationId xmlns:a16="http://schemas.microsoft.com/office/drawing/2014/main" id="{31CD6888-0639-DD41-9AD9-DF3DBC47D7C4}"/>
              </a:ext>
            </a:extLst>
          </p:cNvPr>
          <p:cNvSpPr txBox="1">
            <a:spLocks/>
          </p:cNvSpPr>
          <p:nvPr/>
        </p:nvSpPr>
        <p:spPr>
          <a:xfrm>
            <a:off x="6626613" y="2936688"/>
            <a:ext cx="630620" cy="3080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400" dirty="0"/>
              <a:t>Step 4</a:t>
            </a:r>
            <a:br>
              <a:rPr lang="en-US" sz="1800" dirty="0"/>
            </a:br>
            <a:endParaRPr lang="en-US" sz="1800" dirty="0">
              <a:solidFill>
                <a:schemeClr val="accent2"/>
              </a:solidFill>
            </a:endParaRPr>
          </a:p>
        </p:txBody>
      </p:sp>
      <p:sp>
        <p:nvSpPr>
          <p:cNvPr id="4" name="Rectangle 3">
            <a:extLst>
              <a:ext uri="{FF2B5EF4-FFF2-40B4-BE49-F238E27FC236}">
                <a16:creationId xmlns:a16="http://schemas.microsoft.com/office/drawing/2014/main" id="{501C6E7B-48DF-514D-8ADA-578EF80CB44D}"/>
              </a:ext>
            </a:extLst>
          </p:cNvPr>
          <p:cNvSpPr/>
          <p:nvPr/>
        </p:nvSpPr>
        <p:spPr>
          <a:xfrm>
            <a:off x="2139011" y="3620022"/>
            <a:ext cx="2259567" cy="1146131"/>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465142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550A7-9FEB-F645-B6C5-757F0710EC81}"/>
              </a:ext>
            </a:extLst>
          </p:cNvPr>
          <p:cNvSpPr txBox="1"/>
          <p:nvPr/>
        </p:nvSpPr>
        <p:spPr>
          <a:xfrm>
            <a:off x="224575" y="196320"/>
            <a:ext cx="4281759" cy="461665"/>
          </a:xfrm>
          <a:prstGeom prst="rect">
            <a:avLst/>
          </a:prstGeom>
          <a:noFill/>
        </p:spPr>
        <p:txBody>
          <a:bodyPr wrap="square" rtlCol="0">
            <a:spAutoFit/>
          </a:bodyPr>
          <a:lstStyle/>
          <a:p>
            <a:r>
              <a:rPr lang="en-US" sz="2400" dirty="0">
                <a:latin typeface="+mj-lt"/>
              </a:rPr>
              <a:t>Example debug process</a:t>
            </a:r>
          </a:p>
        </p:txBody>
      </p:sp>
      <p:sp>
        <p:nvSpPr>
          <p:cNvPr id="10" name="Rounded Rectangle 9">
            <a:extLst>
              <a:ext uri="{FF2B5EF4-FFF2-40B4-BE49-F238E27FC236}">
                <a16:creationId xmlns:a16="http://schemas.microsoft.com/office/drawing/2014/main" id="{B38D364E-C49B-0D40-B818-1DDC23263C39}"/>
              </a:ext>
            </a:extLst>
          </p:cNvPr>
          <p:cNvSpPr/>
          <p:nvPr/>
        </p:nvSpPr>
        <p:spPr>
          <a:xfrm>
            <a:off x="310995" y="1152745"/>
            <a:ext cx="2054462"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cluster authentication</a:t>
            </a:r>
          </a:p>
        </p:txBody>
      </p:sp>
      <p:sp>
        <p:nvSpPr>
          <p:cNvPr id="11" name="Right Arrow 10">
            <a:extLst>
              <a:ext uri="{FF2B5EF4-FFF2-40B4-BE49-F238E27FC236}">
                <a16:creationId xmlns:a16="http://schemas.microsoft.com/office/drawing/2014/main" id="{A19F7BA6-67D4-1046-A9A2-90925EEEAA43}"/>
              </a:ext>
            </a:extLst>
          </p:cNvPr>
          <p:cNvSpPr/>
          <p:nvPr/>
        </p:nvSpPr>
        <p:spPr>
          <a:xfrm rot="5400000">
            <a:off x="1201702" y="838594"/>
            <a:ext cx="262406" cy="209414"/>
          </a:xfrm>
          <a:prstGeom prst="rightArrow">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2" name="Rounded Rectangle 11">
            <a:extLst>
              <a:ext uri="{FF2B5EF4-FFF2-40B4-BE49-F238E27FC236}">
                <a16:creationId xmlns:a16="http://schemas.microsoft.com/office/drawing/2014/main" id="{04AD14E3-50C9-4342-BEA5-3067D7254269}"/>
              </a:ext>
            </a:extLst>
          </p:cNvPr>
          <p:cNvSpPr/>
          <p:nvPr/>
        </p:nvSpPr>
        <p:spPr>
          <a:xfrm>
            <a:off x="2975395" y="1152745"/>
            <a:ext cx="1922709"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kubectl get &lt;object&gt; </a:t>
            </a:r>
          </a:p>
        </p:txBody>
      </p:sp>
      <p:sp>
        <p:nvSpPr>
          <p:cNvPr id="13" name="Rounded Rectangle 12">
            <a:extLst>
              <a:ext uri="{FF2B5EF4-FFF2-40B4-BE49-F238E27FC236}">
                <a16:creationId xmlns:a16="http://schemas.microsoft.com/office/drawing/2014/main" id="{B66C80F9-2078-9A4B-9C7F-2092AA046DBE}"/>
              </a:ext>
            </a:extLst>
          </p:cNvPr>
          <p:cNvSpPr/>
          <p:nvPr/>
        </p:nvSpPr>
        <p:spPr>
          <a:xfrm>
            <a:off x="310995" y="1873486"/>
            <a:ext cx="2054462"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kubectl describe &lt;object&gt; </a:t>
            </a:r>
          </a:p>
        </p:txBody>
      </p:sp>
      <p:sp>
        <p:nvSpPr>
          <p:cNvPr id="14" name="Rounded Rectangle 13">
            <a:extLst>
              <a:ext uri="{FF2B5EF4-FFF2-40B4-BE49-F238E27FC236}">
                <a16:creationId xmlns:a16="http://schemas.microsoft.com/office/drawing/2014/main" id="{355C3C3E-1E47-2941-AE12-1815600B2D3E}"/>
              </a:ext>
            </a:extLst>
          </p:cNvPr>
          <p:cNvSpPr/>
          <p:nvPr/>
        </p:nvSpPr>
        <p:spPr>
          <a:xfrm>
            <a:off x="2975395" y="1873486"/>
            <a:ext cx="1922709"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kubectl logs –f &lt;pod&gt; </a:t>
            </a:r>
          </a:p>
          <a:p>
            <a:pPr algn="ctr"/>
            <a:r>
              <a:rPr lang="en-US" sz="1200" i="1" dirty="0">
                <a:solidFill>
                  <a:schemeClr val="bg1"/>
                </a:solidFill>
              </a:rPr>
              <a:t>-c &lt;container&gt;</a:t>
            </a:r>
          </a:p>
        </p:txBody>
      </p:sp>
      <p:sp>
        <p:nvSpPr>
          <p:cNvPr id="15" name="Rounded Rectangle 14">
            <a:extLst>
              <a:ext uri="{FF2B5EF4-FFF2-40B4-BE49-F238E27FC236}">
                <a16:creationId xmlns:a16="http://schemas.microsoft.com/office/drawing/2014/main" id="{0EC15F8F-ED42-7947-B7F9-3B5102039FBB}"/>
              </a:ext>
            </a:extLst>
          </p:cNvPr>
          <p:cNvSpPr/>
          <p:nvPr/>
        </p:nvSpPr>
        <p:spPr>
          <a:xfrm>
            <a:off x="310995" y="2622586"/>
            <a:ext cx="2054461"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kubectl exec -it &lt;pod&gt; -- </a:t>
            </a:r>
            <a:r>
              <a:rPr lang="en-US" sz="1200" i="1" dirty="0">
                <a:solidFill>
                  <a:schemeClr val="bg1"/>
                </a:solidFill>
              </a:rPr>
              <a:t>cmd</a:t>
            </a:r>
          </a:p>
        </p:txBody>
      </p:sp>
      <p:sp>
        <p:nvSpPr>
          <p:cNvPr id="16" name="Rounded Rectangle 15">
            <a:extLst>
              <a:ext uri="{FF2B5EF4-FFF2-40B4-BE49-F238E27FC236}">
                <a16:creationId xmlns:a16="http://schemas.microsoft.com/office/drawing/2014/main" id="{06C11222-0FE2-EF4B-B54A-E02A50D8F9A6}"/>
              </a:ext>
            </a:extLst>
          </p:cNvPr>
          <p:cNvSpPr/>
          <p:nvPr/>
        </p:nvSpPr>
        <p:spPr>
          <a:xfrm>
            <a:off x="2975395" y="2622586"/>
            <a:ext cx="1922709"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journalctl -xe</a:t>
            </a:r>
          </a:p>
        </p:txBody>
      </p:sp>
      <p:sp>
        <p:nvSpPr>
          <p:cNvPr id="17" name="Rounded Rectangle 16">
            <a:extLst>
              <a:ext uri="{FF2B5EF4-FFF2-40B4-BE49-F238E27FC236}">
                <a16:creationId xmlns:a16="http://schemas.microsoft.com/office/drawing/2014/main" id="{B0DD29FC-D33E-5440-B0D5-4E68C7C75213}"/>
              </a:ext>
            </a:extLst>
          </p:cNvPr>
          <p:cNvSpPr/>
          <p:nvPr/>
        </p:nvSpPr>
        <p:spPr>
          <a:xfrm>
            <a:off x="310995" y="3387259"/>
            <a:ext cx="2054461"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journalctl -u &lt;unit&gt;</a:t>
            </a:r>
          </a:p>
        </p:txBody>
      </p:sp>
      <p:sp>
        <p:nvSpPr>
          <p:cNvPr id="18" name="Rounded Rectangle 17">
            <a:extLst>
              <a:ext uri="{FF2B5EF4-FFF2-40B4-BE49-F238E27FC236}">
                <a16:creationId xmlns:a16="http://schemas.microsoft.com/office/drawing/2014/main" id="{C949E12C-0FC3-BF41-83B1-F7E5106773AF}"/>
              </a:ext>
            </a:extLst>
          </p:cNvPr>
          <p:cNvSpPr/>
          <p:nvPr/>
        </p:nvSpPr>
        <p:spPr>
          <a:xfrm>
            <a:off x="2975395" y="3387259"/>
            <a:ext cx="1922709"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docker logs</a:t>
            </a:r>
          </a:p>
        </p:txBody>
      </p:sp>
      <p:cxnSp>
        <p:nvCxnSpPr>
          <p:cNvPr id="20" name="Elbow Connector 19">
            <a:extLst>
              <a:ext uri="{FF2B5EF4-FFF2-40B4-BE49-F238E27FC236}">
                <a16:creationId xmlns:a16="http://schemas.microsoft.com/office/drawing/2014/main" id="{DB827F92-3FA1-7146-A2F3-43460F28C03C}"/>
              </a:ext>
            </a:extLst>
          </p:cNvPr>
          <p:cNvCxnSpPr>
            <a:cxnSpLocks/>
            <a:stCxn id="12" idx="3"/>
            <a:endCxn id="13" idx="0"/>
          </p:cNvCxnSpPr>
          <p:nvPr/>
        </p:nvCxnSpPr>
        <p:spPr>
          <a:xfrm flipH="1">
            <a:off x="1338226" y="1357899"/>
            <a:ext cx="3559878" cy="515586"/>
          </a:xfrm>
          <a:prstGeom prst="bentConnector4">
            <a:avLst>
              <a:gd name="adj1" fmla="val -4816"/>
              <a:gd name="adj2" fmla="val 698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367FA3AD-AC3E-6044-B07F-8265B80E4E96}"/>
              </a:ext>
            </a:extLst>
          </p:cNvPr>
          <p:cNvCxnSpPr>
            <a:cxnSpLocks/>
            <a:stCxn id="16" idx="3"/>
            <a:endCxn id="17" idx="0"/>
          </p:cNvCxnSpPr>
          <p:nvPr/>
        </p:nvCxnSpPr>
        <p:spPr>
          <a:xfrm flipH="1">
            <a:off x="1338225" y="2827740"/>
            <a:ext cx="3559879" cy="559519"/>
          </a:xfrm>
          <a:prstGeom prst="bentConnector4">
            <a:avLst>
              <a:gd name="adj1" fmla="val -4816"/>
              <a:gd name="adj2" fmla="val 683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6D98F53-33BD-0143-815C-C868712ADAC2}"/>
              </a:ext>
            </a:extLst>
          </p:cNvPr>
          <p:cNvCxnSpPr>
            <a:cxnSpLocks/>
            <a:stCxn id="10" idx="3"/>
            <a:endCxn id="12" idx="1"/>
          </p:cNvCxnSpPr>
          <p:nvPr/>
        </p:nvCxnSpPr>
        <p:spPr>
          <a:xfrm>
            <a:off x="2365457" y="1357899"/>
            <a:ext cx="609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00FD2AD-7198-8D42-9E7B-5DC57AB2A80F}"/>
              </a:ext>
            </a:extLst>
          </p:cNvPr>
          <p:cNvCxnSpPr/>
          <p:nvPr/>
        </p:nvCxnSpPr>
        <p:spPr>
          <a:xfrm>
            <a:off x="2365455" y="2078264"/>
            <a:ext cx="609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543D70E-1A8E-C948-9F29-283E4D82DA27}"/>
              </a:ext>
            </a:extLst>
          </p:cNvPr>
          <p:cNvCxnSpPr/>
          <p:nvPr/>
        </p:nvCxnSpPr>
        <p:spPr>
          <a:xfrm>
            <a:off x="2365457" y="2827739"/>
            <a:ext cx="609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C91B7DF-B015-C04A-AC93-0AE99D9B2474}"/>
              </a:ext>
            </a:extLst>
          </p:cNvPr>
          <p:cNvCxnSpPr/>
          <p:nvPr/>
        </p:nvCxnSpPr>
        <p:spPr>
          <a:xfrm>
            <a:off x="2365456" y="3584817"/>
            <a:ext cx="6099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D96BE4B-BDF4-1D4B-91D0-F10C07E270CE}"/>
              </a:ext>
            </a:extLst>
          </p:cNvPr>
          <p:cNvSpPr txBox="1"/>
          <p:nvPr/>
        </p:nvSpPr>
        <p:spPr>
          <a:xfrm>
            <a:off x="310994" y="3825992"/>
            <a:ext cx="4938768" cy="1015663"/>
          </a:xfrm>
          <a:prstGeom prst="rect">
            <a:avLst/>
          </a:prstGeom>
          <a:noFill/>
        </p:spPr>
        <p:txBody>
          <a:bodyPr wrap="square" rtlCol="0">
            <a:spAutoFit/>
          </a:bodyPr>
          <a:lstStyle/>
          <a:p>
            <a:r>
              <a:rPr lang="en-US" sz="1200" dirty="0">
                <a:solidFill>
                  <a:srgbClr val="0091FF"/>
                </a:solidFill>
              </a:rPr>
              <a:t>&lt;object&gt; 		- pods, service, statefulsets, deployment, etc.</a:t>
            </a:r>
          </a:p>
          <a:p>
            <a:r>
              <a:rPr lang="en-US" sz="1200" dirty="0">
                <a:solidFill>
                  <a:srgbClr val="0091FF"/>
                </a:solidFill>
              </a:rPr>
              <a:t>&lt;pod&gt; 		- pod name</a:t>
            </a:r>
          </a:p>
          <a:p>
            <a:r>
              <a:rPr lang="en-US" sz="1200" dirty="0">
                <a:solidFill>
                  <a:srgbClr val="0091FF"/>
                </a:solidFill>
              </a:rPr>
              <a:t>&lt;container&gt; 	- container name </a:t>
            </a:r>
            <a:r>
              <a:rPr lang="en-US" sz="900" i="1" dirty="0">
                <a:solidFill>
                  <a:srgbClr val="0091FF"/>
                </a:solidFill>
              </a:rPr>
              <a:t>(required if more than one container)</a:t>
            </a:r>
          </a:p>
          <a:p>
            <a:r>
              <a:rPr lang="en-US" sz="1200" i="1" dirty="0">
                <a:solidFill>
                  <a:srgbClr val="0091FF"/>
                </a:solidFill>
              </a:rPr>
              <a:t>cmd		- </a:t>
            </a:r>
            <a:r>
              <a:rPr lang="en-US" sz="1200" dirty="0">
                <a:solidFill>
                  <a:srgbClr val="0091FF"/>
                </a:solidFill>
              </a:rPr>
              <a:t>command to run</a:t>
            </a:r>
          </a:p>
          <a:p>
            <a:r>
              <a:rPr lang="en-US" sz="1200" dirty="0">
                <a:solidFill>
                  <a:srgbClr val="0091FF"/>
                </a:solidFill>
              </a:rPr>
              <a:t>&lt;unit&gt;		- unit running, e.g. kubelet, docker, etc.</a:t>
            </a:r>
          </a:p>
        </p:txBody>
      </p:sp>
      <p:sp>
        <p:nvSpPr>
          <p:cNvPr id="34" name="Rounded Rectangle 33">
            <a:extLst>
              <a:ext uri="{FF2B5EF4-FFF2-40B4-BE49-F238E27FC236}">
                <a16:creationId xmlns:a16="http://schemas.microsoft.com/office/drawing/2014/main" id="{C66B0B8F-CE7B-7644-A25C-E3EFDC74243F}"/>
              </a:ext>
            </a:extLst>
          </p:cNvPr>
          <p:cNvSpPr/>
          <p:nvPr/>
        </p:nvSpPr>
        <p:spPr>
          <a:xfrm>
            <a:off x="5484329" y="3387259"/>
            <a:ext cx="1277970"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host network</a:t>
            </a:r>
          </a:p>
        </p:txBody>
      </p:sp>
      <p:sp>
        <p:nvSpPr>
          <p:cNvPr id="35" name="Rounded Rectangle 34">
            <a:extLst>
              <a:ext uri="{FF2B5EF4-FFF2-40B4-BE49-F238E27FC236}">
                <a16:creationId xmlns:a16="http://schemas.microsoft.com/office/drawing/2014/main" id="{038F6DFF-6854-DE42-A0DB-343487B09A52}"/>
              </a:ext>
            </a:extLst>
          </p:cNvPr>
          <p:cNvSpPr/>
          <p:nvPr/>
        </p:nvSpPr>
        <p:spPr>
          <a:xfrm>
            <a:off x="5484329" y="4003947"/>
            <a:ext cx="1277970"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overlay network</a:t>
            </a:r>
          </a:p>
        </p:txBody>
      </p:sp>
      <p:sp>
        <p:nvSpPr>
          <p:cNvPr id="36" name="Rounded Rectangle 35">
            <a:extLst>
              <a:ext uri="{FF2B5EF4-FFF2-40B4-BE49-F238E27FC236}">
                <a16:creationId xmlns:a16="http://schemas.microsoft.com/office/drawing/2014/main" id="{D78F50A7-E869-6842-88E5-943305F6173A}"/>
              </a:ext>
            </a:extLst>
          </p:cNvPr>
          <p:cNvSpPr/>
          <p:nvPr/>
        </p:nvSpPr>
        <p:spPr>
          <a:xfrm>
            <a:off x="5484329" y="2786158"/>
            <a:ext cx="1277970" cy="410308"/>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200" dirty="0">
                <a:solidFill>
                  <a:schemeClr val="bg1"/>
                </a:solidFill>
              </a:rPr>
              <a:t>ingress</a:t>
            </a:r>
          </a:p>
        </p:txBody>
      </p:sp>
      <p:cxnSp>
        <p:nvCxnSpPr>
          <p:cNvPr id="38" name="Straight Arrow Connector 37">
            <a:extLst>
              <a:ext uri="{FF2B5EF4-FFF2-40B4-BE49-F238E27FC236}">
                <a16:creationId xmlns:a16="http://schemas.microsoft.com/office/drawing/2014/main" id="{F8E5D611-B030-E64A-A12E-7B4C4431473D}"/>
              </a:ext>
            </a:extLst>
          </p:cNvPr>
          <p:cNvCxnSpPr>
            <a:cxnSpLocks/>
            <a:stCxn id="18" idx="3"/>
            <a:endCxn id="36" idx="1"/>
          </p:cNvCxnSpPr>
          <p:nvPr/>
        </p:nvCxnSpPr>
        <p:spPr>
          <a:xfrm flipV="1">
            <a:off x="4898104" y="2991313"/>
            <a:ext cx="586225" cy="601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990D4EF-08AC-AC47-86D0-5E7CE4144D73}"/>
              </a:ext>
            </a:extLst>
          </p:cNvPr>
          <p:cNvCxnSpPr>
            <a:cxnSpLocks/>
            <a:stCxn id="18" idx="3"/>
            <a:endCxn id="34" idx="1"/>
          </p:cNvCxnSpPr>
          <p:nvPr/>
        </p:nvCxnSpPr>
        <p:spPr>
          <a:xfrm>
            <a:off x="4898104" y="3592413"/>
            <a:ext cx="5862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A3FFB81-E6A9-F540-B82A-42C91F4CEFC7}"/>
              </a:ext>
            </a:extLst>
          </p:cNvPr>
          <p:cNvCxnSpPr>
            <a:cxnSpLocks/>
            <a:stCxn id="18" idx="3"/>
            <a:endCxn id="35" idx="1"/>
          </p:cNvCxnSpPr>
          <p:nvPr/>
        </p:nvCxnSpPr>
        <p:spPr>
          <a:xfrm>
            <a:off x="4898104" y="3592413"/>
            <a:ext cx="586225" cy="61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D8C6FB4-ACC0-1949-9365-6F5316DAC22B}"/>
              </a:ext>
            </a:extLst>
          </p:cNvPr>
          <p:cNvGrpSpPr/>
          <p:nvPr/>
        </p:nvGrpSpPr>
        <p:grpSpPr>
          <a:xfrm>
            <a:off x="7509142" y="2991312"/>
            <a:ext cx="666518" cy="775277"/>
            <a:chOff x="9967152" y="3578661"/>
            <a:chExt cx="888690" cy="1033703"/>
          </a:xfrm>
        </p:grpSpPr>
        <p:sp>
          <p:nvSpPr>
            <p:cNvPr id="48" name="L-Shape 47">
              <a:extLst>
                <a:ext uri="{FF2B5EF4-FFF2-40B4-BE49-F238E27FC236}">
                  <a16:creationId xmlns:a16="http://schemas.microsoft.com/office/drawing/2014/main" id="{1D7F367F-787D-E942-AA9B-48E81C9D2EBF}"/>
                </a:ext>
              </a:extLst>
            </p:cNvPr>
            <p:cNvSpPr/>
            <p:nvPr/>
          </p:nvSpPr>
          <p:spPr>
            <a:xfrm rot="16200000">
              <a:off x="9962709" y="3861896"/>
              <a:ext cx="754911" cy="746026"/>
            </a:xfrm>
            <a:prstGeom prst="corner">
              <a:avLst>
                <a:gd name="adj1" fmla="val 35748"/>
                <a:gd name="adj2" fmla="val 40024"/>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chemeClr val="bg1"/>
                </a:solidFill>
              </a:endParaRPr>
            </a:p>
          </p:txBody>
        </p:sp>
        <p:sp>
          <p:nvSpPr>
            <p:cNvPr id="49" name="Right Arrow 48">
              <a:extLst>
                <a:ext uri="{FF2B5EF4-FFF2-40B4-BE49-F238E27FC236}">
                  <a16:creationId xmlns:a16="http://schemas.microsoft.com/office/drawing/2014/main" id="{002E8D82-1409-A54D-A350-4D1352FEEC85}"/>
                </a:ext>
              </a:extLst>
            </p:cNvPr>
            <p:cNvSpPr/>
            <p:nvPr/>
          </p:nvSpPr>
          <p:spPr>
            <a:xfrm rot="16200000">
              <a:off x="10446285" y="3447895"/>
              <a:ext cx="278791" cy="540323"/>
            </a:xfrm>
            <a:prstGeom prst="rightArrow">
              <a:avLst>
                <a:gd name="adj1" fmla="val 50000"/>
                <a:gd name="adj2" fmla="val 100000"/>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solidFill>
                  <a:schemeClr val="bg1"/>
                </a:solidFill>
              </a:endParaRPr>
            </a:p>
          </p:txBody>
        </p:sp>
      </p:grpSp>
      <p:cxnSp>
        <p:nvCxnSpPr>
          <p:cNvPr id="55" name="Elbow Connector 54">
            <a:extLst>
              <a:ext uri="{FF2B5EF4-FFF2-40B4-BE49-F238E27FC236}">
                <a16:creationId xmlns:a16="http://schemas.microsoft.com/office/drawing/2014/main" id="{60092274-54C2-DE40-9901-AEA0A339FDDC}"/>
              </a:ext>
            </a:extLst>
          </p:cNvPr>
          <p:cNvCxnSpPr>
            <a:cxnSpLocks/>
          </p:cNvCxnSpPr>
          <p:nvPr/>
        </p:nvCxnSpPr>
        <p:spPr>
          <a:xfrm flipH="1">
            <a:off x="1332905" y="2078257"/>
            <a:ext cx="3559878" cy="515586"/>
          </a:xfrm>
          <a:prstGeom prst="bentConnector4">
            <a:avLst>
              <a:gd name="adj1" fmla="val -4816"/>
              <a:gd name="adj2" fmla="val 69895"/>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3FB28976-893D-F749-917C-2F8D2B831FC9}"/>
              </a:ext>
            </a:extLst>
          </p:cNvPr>
          <p:cNvSpPr/>
          <p:nvPr/>
        </p:nvSpPr>
        <p:spPr>
          <a:xfrm>
            <a:off x="6903516" y="943301"/>
            <a:ext cx="2139043" cy="1792251"/>
          </a:xfrm>
          <a:prstGeom prst="roundRect">
            <a:avLst>
              <a:gd name="adj" fmla="val 6707"/>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r>
              <a:rPr lang="en-US" sz="1200" dirty="0">
                <a:solidFill>
                  <a:schemeClr val="bg1"/>
                </a:solidFill>
              </a:rPr>
              <a:t>Modify object definition?</a:t>
            </a:r>
          </a:p>
          <a:p>
            <a:r>
              <a:rPr lang="en-US" sz="1200" dirty="0">
                <a:solidFill>
                  <a:schemeClr val="bg1"/>
                </a:solidFill>
              </a:rPr>
              <a:t>Kill pod?</a:t>
            </a:r>
          </a:p>
          <a:p>
            <a:r>
              <a:rPr lang="en-US" sz="1200" dirty="0">
                <a:solidFill>
                  <a:schemeClr val="bg1"/>
                </a:solidFill>
              </a:rPr>
              <a:t>Change container resource?</a:t>
            </a:r>
          </a:p>
          <a:p>
            <a:r>
              <a:rPr lang="en-US" sz="1200" dirty="0">
                <a:solidFill>
                  <a:schemeClr val="bg1"/>
                </a:solidFill>
              </a:rPr>
              <a:t>Rebuild container?</a:t>
            </a:r>
          </a:p>
          <a:p>
            <a:r>
              <a:rPr lang="en-US" sz="1200" dirty="0">
                <a:solidFill>
                  <a:schemeClr val="bg1"/>
                </a:solidFill>
              </a:rPr>
              <a:t>Reboot node?</a:t>
            </a:r>
          </a:p>
          <a:p>
            <a:r>
              <a:rPr lang="en-US" sz="1200" dirty="0">
                <a:solidFill>
                  <a:schemeClr val="bg1"/>
                </a:solidFill>
              </a:rPr>
              <a:t>Define or increase storage?</a:t>
            </a:r>
          </a:p>
          <a:p>
            <a:r>
              <a:rPr lang="en-US" sz="1200" dirty="0">
                <a:solidFill>
                  <a:schemeClr val="bg1"/>
                </a:solidFill>
              </a:rPr>
              <a:t>Modify network?</a:t>
            </a:r>
          </a:p>
          <a:p>
            <a:endParaRPr lang="en-US" sz="1200" dirty="0">
              <a:solidFill>
                <a:schemeClr val="bg1"/>
              </a:solidFill>
            </a:endParaRPr>
          </a:p>
        </p:txBody>
      </p:sp>
      <p:sp>
        <p:nvSpPr>
          <p:cNvPr id="57" name="TextBox 56">
            <a:extLst>
              <a:ext uri="{FF2B5EF4-FFF2-40B4-BE49-F238E27FC236}">
                <a16:creationId xmlns:a16="http://schemas.microsoft.com/office/drawing/2014/main" id="{D8F9687A-898B-2547-99E9-283248233A49}"/>
              </a:ext>
            </a:extLst>
          </p:cNvPr>
          <p:cNvSpPr txBox="1"/>
          <p:nvPr/>
        </p:nvSpPr>
        <p:spPr>
          <a:xfrm>
            <a:off x="7023725" y="3897342"/>
            <a:ext cx="1986504" cy="369332"/>
          </a:xfrm>
          <a:prstGeom prst="rect">
            <a:avLst/>
          </a:prstGeom>
          <a:noFill/>
        </p:spPr>
        <p:txBody>
          <a:bodyPr wrap="square" rtlCol="0">
            <a:spAutoFit/>
          </a:bodyPr>
          <a:lstStyle/>
          <a:p>
            <a:r>
              <a:rPr lang="en-US" sz="1800" b="1" dirty="0">
                <a:solidFill>
                  <a:srgbClr val="0091FF"/>
                </a:solidFill>
              </a:rPr>
              <a:t>Example actions</a:t>
            </a:r>
          </a:p>
        </p:txBody>
      </p:sp>
      <p:sp>
        <p:nvSpPr>
          <p:cNvPr id="31" name="Footer Placeholder 3">
            <a:extLst>
              <a:ext uri="{FF2B5EF4-FFF2-40B4-BE49-F238E27FC236}">
                <a16:creationId xmlns:a16="http://schemas.microsoft.com/office/drawing/2014/main" id="{1AEFBB3F-6054-6946-B049-A67307F9F55D}"/>
              </a:ext>
            </a:extLst>
          </p:cNvPr>
          <p:cNvSpPr txBox="1">
            <a:spLocks/>
          </p:cNvSpPr>
          <p:nvPr/>
        </p:nvSpPr>
        <p:spPr>
          <a:xfrm>
            <a:off x="228600" y="4828032"/>
            <a:ext cx="6400800" cy="137160"/>
          </a:xfr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600" dirty="0"/>
              <a:t>IBM Cloud / © 2019 IBM Corporation</a:t>
            </a:r>
            <a:endParaRPr lang="en-US" sz="600" dirty="0"/>
          </a:p>
        </p:txBody>
      </p:sp>
    </p:spTree>
    <p:extLst>
      <p:ext uri="{BB962C8B-B14F-4D97-AF65-F5344CB8AC3E}">
        <p14:creationId xmlns:p14="http://schemas.microsoft.com/office/powerpoint/2010/main" val="4116456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7427D73-DAC3-3A47-94ED-460CBA64BB7B}"/>
              </a:ext>
            </a:extLst>
          </p:cNvPr>
          <p:cNvSpPr txBox="1"/>
          <p:nvPr/>
        </p:nvSpPr>
        <p:spPr>
          <a:xfrm>
            <a:off x="353969" y="130207"/>
            <a:ext cx="3896974" cy="461665"/>
          </a:xfrm>
          <a:prstGeom prst="rect">
            <a:avLst/>
          </a:prstGeom>
          <a:noFill/>
        </p:spPr>
        <p:txBody>
          <a:bodyPr wrap="square" rtlCol="0">
            <a:spAutoFit/>
          </a:bodyPr>
          <a:lstStyle/>
          <a:p>
            <a:r>
              <a:rPr lang="en-US" sz="2400" dirty="0">
                <a:latin typeface="+mj-lt"/>
              </a:rPr>
              <a:t>Don’t forget to check</a:t>
            </a:r>
          </a:p>
        </p:txBody>
      </p:sp>
      <p:sp>
        <p:nvSpPr>
          <p:cNvPr id="28" name="Footer Placeholder 3">
            <a:extLst>
              <a:ext uri="{FF2B5EF4-FFF2-40B4-BE49-F238E27FC236}">
                <a16:creationId xmlns:a16="http://schemas.microsoft.com/office/drawing/2014/main" id="{F38C764A-1551-0F48-B6DE-46F7F845DFA5}"/>
              </a:ext>
            </a:extLst>
          </p:cNvPr>
          <p:cNvSpPr>
            <a:spLocks noGrp="1"/>
          </p:cNvSpPr>
          <p:nvPr>
            <p:ph type="ftr" sz="quarter" idx="11"/>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dirty="0"/>
              <a:t>IBM Cloud / © 2018 IBM Corporation</a:t>
            </a:r>
            <a:endParaRPr lang="en-US" dirty="0"/>
          </a:p>
        </p:txBody>
      </p:sp>
      <p:sp>
        <p:nvSpPr>
          <p:cNvPr id="30" name="TextBox 29">
            <a:extLst>
              <a:ext uri="{FF2B5EF4-FFF2-40B4-BE49-F238E27FC236}">
                <a16:creationId xmlns:a16="http://schemas.microsoft.com/office/drawing/2014/main" id="{8453A988-0C6F-3249-9AF3-E9180D11A753}"/>
              </a:ext>
            </a:extLst>
          </p:cNvPr>
          <p:cNvSpPr txBox="1"/>
          <p:nvPr/>
        </p:nvSpPr>
        <p:spPr>
          <a:xfrm>
            <a:off x="402164" y="1017478"/>
            <a:ext cx="3800583" cy="2246769"/>
          </a:xfrm>
          <a:prstGeom prst="rect">
            <a:avLst/>
          </a:prstGeom>
          <a:noFill/>
        </p:spPr>
        <p:txBody>
          <a:bodyPr wrap="square" rtlCol="0">
            <a:spAutoFit/>
          </a:bodyPr>
          <a:lstStyle/>
          <a:p>
            <a:pPr marL="571500" indent="-571500">
              <a:buFont typeface="Arial" panose="020B0604020202020204" pitchFamily="34" charset="0"/>
              <a:buChar char="•"/>
            </a:pPr>
            <a:r>
              <a:rPr lang="en-US" sz="2800" dirty="0">
                <a:solidFill>
                  <a:srgbClr val="0091FF"/>
                </a:solidFill>
                <a:latin typeface="+mj-lt"/>
              </a:rPr>
              <a:t>Security</a:t>
            </a:r>
          </a:p>
          <a:p>
            <a:pPr marL="571500" indent="-571500">
              <a:buFont typeface="Arial" panose="020B0604020202020204" pitchFamily="34" charset="0"/>
              <a:buChar char="•"/>
            </a:pPr>
            <a:r>
              <a:rPr lang="en-US" sz="2800" dirty="0">
                <a:solidFill>
                  <a:srgbClr val="0091FF"/>
                </a:solidFill>
                <a:latin typeface="+mj-lt"/>
              </a:rPr>
              <a:t>Networking</a:t>
            </a:r>
          </a:p>
          <a:p>
            <a:pPr marL="571500" indent="-571500">
              <a:buFont typeface="Arial" panose="020B0604020202020204" pitchFamily="34" charset="0"/>
              <a:buChar char="•"/>
            </a:pPr>
            <a:r>
              <a:rPr lang="en-US" sz="2800" dirty="0">
                <a:solidFill>
                  <a:srgbClr val="0091FF"/>
                </a:solidFill>
                <a:latin typeface="+mj-lt"/>
              </a:rPr>
              <a:t>Storage</a:t>
            </a:r>
          </a:p>
          <a:p>
            <a:pPr marL="571500" indent="-571500">
              <a:buFont typeface="Arial" panose="020B0604020202020204" pitchFamily="34" charset="0"/>
              <a:buChar char="•"/>
            </a:pPr>
            <a:r>
              <a:rPr lang="en-US" sz="2800" dirty="0">
                <a:solidFill>
                  <a:srgbClr val="0091FF"/>
                </a:solidFill>
                <a:latin typeface="+mj-lt"/>
              </a:rPr>
              <a:t>Images</a:t>
            </a:r>
          </a:p>
          <a:p>
            <a:pPr marL="571500" indent="-571500">
              <a:buFont typeface="Arial" panose="020B0604020202020204" pitchFamily="34" charset="0"/>
              <a:buChar char="•"/>
            </a:pPr>
            <a:r>
              <a:rPr lang="en-US" sz="2800" dirty="0">
                <a:solidFill>
                  <a:srgbClr val="0091FF"/>
                </a:solidFill>
                <a:latin typeface="+mj-lt"/>
              </a:rPr>
              <a:t>CPU &amp; Memory</a:t>
            </a:r>
          </a:p>
        </p:txBody>
      </p:sp>
    </p:spTree>
    <p:extLst>
      <p:ext uri="{BB962C8B-B14F-4D97-AF65-F5344CB8AC3E}">
        <p14:creationId xmlns:p14="http://schemas.microsoft.com/office/powerpoint/2010/main" val="1814881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71DCC7-1629-DF4F-B4FE-E6B854500454}"/>
              </a:ext>
            </a:extLst>
          </p:cNvPr>
          <p:cNvSpPr>
            <a:spLocks noGrp="1"/>
          </p:cNvSpPr>
          <p:nvPr>
            <p:ph type="ftr" sz="quarter" idx="11"/>
          </p:nvPr>
        </p:nvSpPr>
        <p:spPr/>
        <p:txBody>
          <a:bodyPr/>
          <a:lstStyle/>
          <a:p>
            <a:r>
              <a:rPr lang="de-DE"/>
              <a:t>IBM Cloud 2019 / © 2019 IBM Corporation</a:t>
            </a:r>
            <a:endParaRPr lang="en-US" dirty="0"/>
          </a:p>
        </p:txBody>
      </p:sp>
      <p:sp>
        <p:nvSpPr>
          <p:cNvPr id="4" name="Title 3">
            <a:extLst>
              <a:ext uri="{FF2B5EF4-FFF2-40B4-BE49-F238E27FC236}">
                <a16:creationId xmlns:a16="http://schemas.microsoft.com/office/drawing/2014/main" id="{C37C8C6F-F0D3-E741-85AE-82A707781D46}"/>
              </a:ext>
            </a:extLst>
          </p:cNvPr>
          <p:cNvSpPr txBox="1">
            <a:spLocks/>
          </p:cNvSpPr>
          <p:nvPr/>
        </p:nvSpPr>
        <p:spPr>
          <a:xfrm>
            <a:off x="785813" y="987453"/>
            <a:ext cx="7365205" cy="280587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Teams working together to complete the Labs</a:t>
            </a:r>
          </a:p>
          <a:p>
            <a:pPr algn="ctr"/>
            <a:br>
              <a:rPr lang="en-US" sz="2000" dirty="0"/>
            </a:br>
            <a:br>
              <a:rPr lang="en-US" sz="2000" dirty="0"/>
            </a:br>
            <a:br>
              <a:rPr lang="en-US" sz="2000" dirty="0"/>
            </a:br>
            <a:endParaRPr lang="en-US" sz="2000" dirty="0">
              <a:solidFill>
                <a:schemeClr val="accent2"/>
              </a:solidFill>
            </a:endParaRPr>
          </a:p>
        </p:txBody>
      </p:sp>
    </p:spTree>
    <p:extLst>
      <p:ext uri="{BB962C8B-B14F-4D97-AF65-F5344CB8AC3E}">
        <p14:creationId xmlns:p14="http://schemas.microsoft.com/office/powerpoint/2010/main" val="2874239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8"/>
            <a:ext cx="2959873" cy="1108603"/>
          </a:xfrm>
        </p:spPr>
        <p:txBody>
          <a:bodyPr/>
          <a:lstStyle/>
          <a:p>
            <a:pPr algn="ctr"/>
            <a:r>
              <a:rPr lang="en-US" sz="6000" dirty="0"/>
              <a:t>Lecture</a:t>
            </a:r>
            <a:br>
              <a:rPr lang="en-US" dirty="0"/>
            </a:b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851819" y="2292628"/>
            <a:ext cx="3442710" cy="124570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ICP</a:t>
            </a:r>
          </a:p>
          <a:p>
            <a:pPr algn="ctr"/>
            <a:br>
              <a:rPr lang="en-US" sz="2000" dirty="0"/>
            </a:br>
            <a:br>
              <a:rPr lang="en-US" sz="2000" dirty="0"/>
            </a:br>
            <a:br>
              <a:rPr lang="en-US" sz="2000" dirty="0"/>
            </a:br>
            <a:endParaRPr lang="en-US" sz="2000" dirty="0">
              <a:solidFill>
                <a:schemeClr val="accent2"/>
              </a:solidFill>
            </a:endParaRPr>
          </a:p>
        </p:txBody>
      </p:sp>
      <p:pic>
        <p:nvPicPr>
          <p:cNvPr id="3" name="Graphic 2">
            <a:extLst>
              <a:ext uri="{FF2B5EF4-FFF2-40B4-BE49-F238E27FC236}">
                <a16:creationId xmlns:a16="http://schemas.microsoft.com/office/drawing/2014/main" id="{D846E263-D3A4-E34F-B2DB-DD5A43DC9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472" y="744275"/>
            <a:ext cx="3654950" cy="3654950"/>
          </a:xfrm>
          <a:prstGeom prst="rect">
            <a:avLst/>
          </a:prstGeom>
        </p:spPr>
      </p:pic>
    </p:spTree>
    <p:extLst>
      <p:ext uri="{BB962C8B-B14F-4D97-AF65-F5344CB8AC3E}">
        <p14:creationId xmlns:p14="http://schemas.microsoft.com/office/powerpoint/2010/main" val="1240731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37E4FF-1C39-F447-8C86-025E1A406EF9}"/>
              </a:ext>
            </a:extLst>
          </p:cNvPr>
          <p:cNvPicPr>
            <a:picLocks noChangeAspect="1"/>
          </p:cNvPicPr>
          <p:nvPr/>
        </p:nvPicPr>
        <p:blipFill>
          <a:blip r:embed="rId2"/>
          <a:stretch>
            <a:fillRect/>
          </a:stretch>
        </p:blipFill>
        <p:spPr>
          <a:xfrm>
            <a:off x="691105" y="150970"/>
            <a:ext cx="7370479" cy="4703772"/>
          </a:xfrm>
          <a:prstGeom prst="rect">
            <a:avLst/>
          </a:prstGeom>
        </p:spPr>
      </p:pic>
      <p:sp>
        <p:nvSpPr>
          <p:cNvPr id="6" name="Footer Placeholder 3"/>
          <p:cNvSpPr>
            <a:spLocks noGrp="1"/>
          </p:cNvSpPr>
          <p:nvPr>
            <p:ph type="ftr" sz="quarter" idx="10"/>
          </p:nvPr>
        </p:nvSpPr>
        <p:spPr>
          <a:xfrm>
            <a:off x="228600" y="4846821"/>
            <a:ext cx="6400800" cy="137160"/>
          </a:xfrm>
        </p:spPr>
        <p:txBody>
          <a:bodyPr/>
          <a:lstStyle/>
          <a:p>
            <a:r>
              <a:rPr lang="de-DE" dirty="0"/>
              <a:t>IBM Cloud / © 2019 IBM Corporation</a:t>
            </a:r>
            <a:endParaRPr lang="en-US" dirty="0"/>
          </a:p>
        </p:txBody>
      </p:sp>
      <p:cxnSp>
        <p:nvCxnSpPr>
          <p:cNvPr id="35" name="Straight Connector 34">
            <a:extLst>
              <a:ext uri="{FF2B5EF4-FFF2-40B4-BE49-F238E27FC236}">
                <a16:creationId xmlns:a16="http://schemas.microsoft.com/office/drawing/2014/main" id="{3644B885-8ED8-2F4E-9826-A681C8EAAD8D}"/>
              </a:ext>
            </a:extLst>
          </p:cNvPr>
          <p:cNvCxnSpPr>
            <a:cxnSpLocks/>
          </p:cNvCxnSpPr>
          <p:nvPr/>
        </p:nvCxnSpPr>
        <p:spPr>
          <a:xfrm>
            <a:off x="2081490" y="970488"/>
            <a:ext cx="0" cy="3645353"/>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CC850CCC-1F91-A446-A5D9-85FD782E1A88}"/>
              </a:ext>
            </a:extLst>
          </p:cNvPr>
          <p:cNvCxnSpPr>
            <a:cxnSpLocks/>
          </p:cNvCxnSpPr>
          <p:nvPr/>
        </p:nvCxnSpPr>
        <p:spPr>
          <a:xfrm flipH="1">
            <a:off x="4376344" y="983014"/>
            <a:ext cx="6263" cy="3664142"/>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00316B7-A75A-DF49-BE2B-BAF37BE5C8FA}"/>
              </a:ext>
            </a:extLst>
          </p:cNvPr>
          <p:cNvCxnSpPr>
            <a:cxnSpLocks/>
          </p:cNvCxnSpPr>
          <p:nvPr/>
        </p:nvCxnSpPr>
        <p:spPr>
          <a:xfrm>
            <a:off x="6690411" y="930427"/>
            <a:ext cx="0" cy="3654099"/>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60" name="Title 3">
            <a:extLst>
              <a:ext uri="{FF2B5EF4-FFF2-40B4-BE49-F238E27FC236}">
                <a16:creationId xmlns:a16="http://schemas.microsoft.com/office/drawing/2014/main" id="{E64146DF-5304-EE48-8472-6D7A703CA825}"/>
              </a:ext>
            </a:extLst>
          </p:cNvPr>
          <p:cNvSpPr>
            <a:spLocks noGrp="1"/>
          </p:cNvSpPr>
          <p:nvPr>
            <p:ph type="title"/>
          </p:nvPr>
        </p:nvSpPr>
        <p:spPr>
          <a:xfrm>
            <a:off x="141135" y="178309"/>
            <a:ext cx="8592455" cy="412416"/>
          </a:xfrm>
        </p:spPr>
        <p:txBody>
          <a:bodyPr/>
          <a:lstStyle/>
          <a:p>
            <a:r>
              <a:rPr lang="en-US" sz="3200" dirty="0"/>
              <a:t>Teams</a:t>
            </a:r>
            <a:br>
              <a:rPr lang="en-US" dirty="0"/>
            </a:br>
            <a:endParaRPr lang="en-US" sz="2000" dirty="0">
              <a:solidFill>
                <a:schemeClr val="accent2"/>
              </a:solidFill>
            </a:endParaRPr>
          </a:p>
        </p:txBody>
      </p:sp>
    </p:spTree>
    <p:extLst>
      <p:ext uri="{BB962C8B-B14F-4D97-AF65-F5344CB8AC3E}">
        <p14:creationId xmlns:p14="http://schemas.microsoft.com/office/powerpoint/2010/main" val="1053523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8"/>
            <a:ext cx="6604721" cy="1108603"/>
          </a:xfrm>
        </p:spPr>
        <p:txBody>
          <a:bodyPr anchor="ctr"/>
          <a:lstStyle/>
          <a:p>
            <a:r>
              <a:rPr lang="en-US" sz="6000" dirty="0"/>
              <a:t>Lab – </a:t>
            </a:r>
            <a:r>
              <a:rPr lang="en-US" sz="4000" dirty="0"/>
              <a:t>Instructor Lead</a:t>
            </a: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773950" y="1577286"/>
            <a:ext cx="3442710" cy="278768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Trouble-shoot</a:t>
            </a:r>
          </a:p>
          <a:p>
            <a:pPr algn="ctr"/>
            <a:r>
              <a:rPr lang="en-US" sz="6000" i="1" dirty="0">
                <a:solidFill>
                  <a:srgbClr val="0091FF"/>
                </a:solidFill>
              </a:rPr>
              <a:t>ICP</a:t>
            </a:r>
            <a:br>
              <a:rPr lang="en-US" sz="2000" dirty="0"/>
            </a:br>
            <a:br>
              <a:rPr lang="en-US" sz="2000" dirty="0"/>
            </a:br>
            <a:br>
              <a:rPr lang="en-US" sz="2000" dirty="0"/>
            </a:br>
            <a:endParaRPr lang="en-US" sz="2000" dirty="0">
              <a:solidFill>
                <a:schemeClr val="accent2"/>
              </a:solidFill>
            </a:endParaRPr>
          </a:p>
        </p:txBody>
      </p:sp>
      <p:pic>
        <p:nvPicPr>
          <p:cNvPr id="7" name="Graphic 6">
            <a:extLst>
              <a:ext uri="{FF2B5EF4-FFF2-40B4-BE49-F238E27FC236}">
                <a16:creationId xmlns:a16="http://schemas.microsoft.com/office/drawing/2014/main" id="{4FCA9164-CA4E-D347-990E-6A08883012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473" y="862982"/>
            <a:ext cx="3965050" cy="3965050"/>
          </a:xfrm>
          <a:prstGeom prst="rect">
            <a:avLst/>
          </a:prstGeom>
        </p:spPr>
      </p:pic>
    </p:spTree>
    <p:extLst>
      <p:ext uri="{BB962C8B-B14F-4D97-AF65-F5344CB8AC3E}">
        <p14:creationId xmlns:p14="http://schemas.microsoft.com/office/powerpoint/2010/main" val="2068466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7427D73-DAC3-3A47-94ED-460CBA64BB7B}"/>
              </a:ext>
            </a:extLst>
          </p:cNvPr>
          <p:cNvSpPr txBox="1"/>
          <p:nvPr/>
        </p:nvSpPr>
        <p:spPr>
          <a:xfrm>
            <a:off x="353969" y="130207"/>
            <a:ext cx="7838760" cy="461665"/>
          </a:xfrm>
          <a:prstGeom prst="rect">
            <a:avLst/>
          </a:prstGeom>
          <a:noFill/>
        </p:spPr>
        <p:txBody>
          <a:bodyPr wrap="square" rtlCol="0">
            <a:spAutoFit/>
          </a:bodyPr>
          <a:lstStyle/>
          <a:p>
            <a:r>
              <a:rPr lang="en-US" sz="2400" dirty="0">
                <a:latin typeface="+mj-lt"/>
              </a:rPr>
              <a:t>What’s in ICP?</a:t>
            </a:r>
          </a:p>
        </p:txBody>
      </p:sp>
      <p:sp>
        <p:nvSpPr>
          <p:cNvPr id="28" name="Footer Placeholder 3">
            <a:extLst>
              <a:ext uri="{FF2B5EF4-FFF2-40B4-BE49-F238E27FC236}">
                <a16:creationId xmlns:a16="http://schemas.microsoft.com/office/drawing/2014/main" id="{F38C764A-1551-0F48-B6DE-46F7F845DFA5}"/>
              </a:ext>
            </a:extLst>
          </p:cNvPr>
          <p:cNvSpPr>
            <a:spLocks noGrp="1"/>
          </p:cNvSpPr>
          <p:nvPr>
            <p:ph type="ftr" sz="quarter" idx="11"/>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dirty="0"/>
              <a:t>IBM Cloud / © 2018 IBM Corporation</a:t>
            </a:r>
            <a:endParaRPr lang="en-US" dirty="0"/>
          </a:p>
        </p:txBody>
      </p:sp>
      <p:sp>
        <p:nvSpPr>
          <p:cNvPr id="30" name="TextBox 29">
            <a:extLst>
              <a:ext uri="{FF2B5EF4-FFF2-40B4-BE49-F238E27FC236}">
                <a16:creationId xmlns:a16="http://schemas.microsoft.com/office/drawing/2014/main" id="{8453A988-0C6F-3249-9AF3-E9180D11A753}"/>
              </a:ext>
            </a:extLst>
          </p:cNvPr>
          <p:cNvSpPr txBox="1"/>
          <p:nvPr/>
        </p:nvSpPr>
        <p:spPr>
          <a:xfrm>
            <a:off x="472766" y="802035"/>
            <a:ext cx="3800583" cy="3539430"/>
          </a:xfrm>
          <a:prstGeom prst="rect">
            <a:avLst/>
          </a:prstGeom>
          <a:noFill/>
        </p:spPr>
        <p:txBody>
          <a:bodyPr wrap="square" rtlCol="0">
            <a:spAutoFit/>
          </a:bodyPr>
          <a:lstStyle/>
          <a:p>
            <a:pPr marL="571500" indent="-571500">
              <a:buFont typeface="Arial" panose="020B0604020202020204" pitchFamily="34" charset="0"/>
              <a:buChar char="•"/>
            </a:pPr>
            <a:r>
              <a:rPr lang="en-US" sz="2800" dirty="0">
                <a:solidFill>
                  <a:srgbClr val="0091FF"/>
                </a:solidFill>
                <a:latin typeface="+mj-lt"/>
              </a:rPr>
              <a:t>audit*</a:t>
            </a:r>
          </a:p>
          <a:p>
            <a:pPr marL="571500" indent="-571500">
              <a:buFont typeface="Arial" panose="020B0604020202020204" pitchFamily="34" charset="0"/>
              <a:buChar char="•"/>
            </a:pPr>
            <a:r>
              <a:rPr lang="en-US" sz="2800" dirty="0" err="1">
                <a:solidFill>
                  <a:srgbClr val="0091FF"/>
                </a:solidFill>
                <a:latin typeface="+mj-lt"/>
              </a:rPr>
              <a:t>auth</a:t>
            </a:r>
            <a:r>
              <a:rPr lang="en-US" sz="2800" dirty="0">
                <a:solidFill>
                  <a:srgbClr val="0091FF"/>
                </a:solidFill>
                <a:latin typeface="+mj-lt"/>
              </a:rPr>
              <a:t>*</a:t>
            </a:r>
          </a:p>
          <a:p>
            <a:pPr marL="571500" indent="-571500">
              <a:buFont typeface="Arial" panose="020B0604020202020204" pitchFamily="34" charset="0"/>
              <a:buChar char="•"/>
            </a:pPr>
            <a:r>
              <a:rPr lang="en-US" sz="2800" dirty="0">
                <a:solidFill>
                  <a:srgbClr val="0091FF"/>
                </a:solidFill>
                <a:latin typeface="+mj-lt"/>
              </a:rPr>
              <a:t>calico*</a:t>
            </a:r>
          </a:p>
          <a:p>
            <a:pPr marL="571500" indent="-571500">
              <a:buFont typeface="Arial" panose="020B0604020202020204" pitchFamily="34" charset="0"/>
              <a:buChar char="•"/>
            </a:pPr>
            <a:r>
              <a:rPr lang="en-US" sz="2800" dirty="0">
                <a:solidFill>
                  <a:srgbClr val="0091FF"/>
                </a:solidFill>
                <a:latin typeface="+mj-lt"/>
              </a:rPr>
              <a:t>k8*</a:t>
            </a:r>
          </a:p>
          <a:p>
            <a:pPr marL="571500" indent="-571500">
              <a:buFont typeface="Arial" panose="020B0604020202020204" pitchFamily="34" charset="0"/>
              <a:buChar char="•"/>
            </a:pPr>
            <a:r>
              <a:rPr lang="en-US" sz="2800" dirty="0">
                <a:solidFill>
                  <a:srgbClr val="0091FF"/>
                </a:solidFill>
              </a:rPr>
              <a:t>key-management*</a:t>
            </a:r>
          </a:p>
          <a:p>
            <a:pPr marL="571500" indent="-571500">
              <a:buFont typeface="Arial" panose="020B0604020202020204" pitchFamily="34" charset="0"/>
              <a:buChar char="•"/>
            </a:pPr>
            <a:r>
              <a:rPr lang="en-US" sz="2800" dirty="0">
                <a:solidFill>
                  <a:srgbClr val="0091FF"/>
                </a:solidFill>
              </a:rPr>
              <a:t>logging*</a:t>
            </a:r>
            <a:endParaRPr lang="en-US" sz="2800" dirty="0">
              <a:solidFill>
                <a:srgbClr val="0091FF"/>
              </a:solidFill>
              <a:latin typeface="+mj-lt"/>
            </a:endParaRPr>
          </a:p>
          <a:p>
            <a:pPr marL="571500" indent="-571500">
              <a:buFont typeface="Arial" panose="020B0604020202020204" pitchFamily="34" charset="0"/>
              <a:buChar char="•"/>
            </a:pPr>
            <a:r>
              <a:rPr lang="en-US" sz="2800" dirty="0">
                <a:solidFill>
                  <a:srgbClr val="0091FF"/>
                </a:solidFill>
                <a:latin typeface="+mj-lt"/>
              </a:rPr>
              <a:t>metering*</a:t>
            </a:r>
          </a:p>
          <a:p>
            <a:pPr marL="571500" indent="-571500">
              <a:buFont typeface="Arial" panose="020B0604020202020204" pitchFamily="34" charset="0"/>
              <a:buChar char="•"/>
            </a:pPr>
            <a:r>
              <a:rPr lang="en-US" sz="2800" dirty="0">
                <a:solidFill>
                  <a:srgbClr val="0091FF"/>
                </a:solidFill>
                <a:latin typeface="+mj-lt"/>
              </a:rPr>
              <a:t>monitoring*</a:t>
            </a:r>
          </a:p>
        </p:txBody>
      </p:sp>
      <p:sp>
        <p:nvSpPr>
          <p:cNvPr id="5" name="TextBox 4">
            <a:extLst>
              <a:ext uri="{FF2B5EF4-FFF2-40B4-BE49-F238E27FC236}">
                <a16:creationId xmlns:a16="http://schemas.microsoft.com/office/drawing/2014/main" id="{83E01AF0-4A7F-1544-9C24-1D5E961FC565}"/>
              </a:ext>
            </a:extLst>
          </p:cNvPr>
          <p:cNvSpPr txBox="1"/>
          <p:nvPr/>
        </p:nvSpPr>
        <p:spPr>
          <a:xfrm>
            <a:off x="4077929" y="3416639"/>
            <a:ext cx="4055806" cy="646331"/>
          </a:xfrm>
          <a:prstGeom prst="rect">
            <a:avLst/>
          </a:prstGeom>
          <a:noFill/>
        </p:spPr>
        <p:txBody>
          <a:bodyPr wrap="square" rtlCol="0">
            <a:spAutoFit/>
          </a:bodyPr>
          <a:lstStyle/>
          <a:p>
            <a:r>
              <a:rPr lang="en-US" sz="3600" dirty="0">
                <a:latin typeface="+mj-lt"/>
              </a:rPr>
              <a:t>Not a complete list</a:t>
            </a:r>
          </a:p>
        </p:txBody>
      </p:sp>
    </p:spTree>
    <p:extLst>
      <p:ext uri="{BB962C8B-B14F-4D97-AF65-F5344CB8AC3E}">
        <p14:creationId xmlns:p14="http://schemas.microsoft.com/office/powerpoint/2010/main" val="3080568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77427D73-DAC3-3A47-94ED-460CBA64BB7B}"/>
              </a:ext>
            </a:extLst>
          </p:cNvPr>
          <p:cNvSpPr txBox="1"/>
          <p:nvPr/>
        </p:nvSpPr>
        <p:spPr>
          <a:xfrm>
            <a:off x="353969" y="130207"/>
            <a:ext cx="7838760" cy="461665"/>
          </a:xfrm>
          <a:prstGeom prst="rect">
            <a:avLst/>
          </a:prstGeom>
          <a:noFill/>
        </p:spPr>
        <p:txBody>
          <a:bodyPr wrap="square" rtlCol="0">
            <a:spAutoFit/>
          </a:bodyPr>
          <a:lstStyle/>
          <a:p>
            <a:r>
              <a:rPr lang="en-US" sz="2400" dirty="0">
                <a:latin typeface="+mj-lt"/>
              </a:rPr>
              <a:t>What’s in ICP?</a:t>
            </a:r>
          </a:p>
        </p:txBody>
      </p:sp>
      <p:sp>
        <p:nvSpPr>
          <p:cNvPr id="28" name="Footer Placeholder 3">
            <a:extLst>
              <a:ext uri="{FF2B5EF4-FFF2-40B4-BE49-F238E27FC236}">
                <a16:creationId xmlns:a16="http://schemas.microsoft.com/office/drawing/2014/main" id="{F38C764A-1551-0F48-B6DE-46F7F845DFA5}"/>
              </a:ext>
            </a:extLst>
          </p:cNvPr>
          <p:cNvSpPr>
            <a:spLocks noGrp="1"/>
          </p:cNvSpPr>
          <p:nvPr>
            <p:ph type="ftr" sz="quarter" idx="11"/>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dirty="0"/>
              <a:t>IBM Cloud / © 2018 IBM Corporation</a:t>
            </a:r>
            <a:endParaRPr lang="en-US" dirty="0"/>
          </a:p>
        </p:txBody>
      </p:sp>
      <p:sp>
        <p:nvSpPr>
          <p:cNvPr id="30" name="TextBox 29">
            <a:extLst>
              <a:ext uri="{FF2B5EF4-FFF2-40B4-BE49-F238E27FC236}">
                <a16:creationId xmlns:a16="http://schemas.microsoft.com/office/drawing/2014/main" id="{8453A988-0C6F-3249-9AF3-E9180D11A753}"/>
              </a:ext>
            </a:extLst>
          </p:cNvPr>
          <p:cNvSpPr txBox="1"/>
          <p:nvPr/>
        </p:nvSpPr>
        <p:spPr>
          <a:xfrm>
            <a:off x="472766" y="802035"/>
            <a:ext cx="3800583" cy="3539430"/>
          </a:xfrm>
          <a:prstGeom prst="rect">
            <a:avLst/>
          </a:prstGeom>
          <a:noFill/>
        </p:spPr>
        <p:txBody>
          <a:bodyPr wrap="square" rtlCol="0">
            <a:spAutoFit/>
          </a:bodyPr>
          <a:lstStyle/>
          <a:p>
            <a:pPr marL="571500" indent="-571500">
              <a:buFont typeface="Arial" panose="020B0604020202020204" pitchFamily="34" charset="0"/>
              <a:buChar char="•"/>
            </a:pPr>
            <a:r>
              <a:rPr lang="en-US" sz="2800" dirty="0">
                <a:solidFill>
                  <a:srgbClr val="0091FF"/>
                </a:solidFill>
                <a:latin typeface="+mj-lt"/>
              </a:rPr>
              <a:t>audit*</a:t>
            </a:r>
          </a:p>
          <a:p>
            <a:pPr marL="571500" indent="-571500">
              <a:buFont typeface="Arial" panose="020B0604020202020204" pitchFamily="34" charset="0"/>
              <a:buChar char="•"/>
            </a:pPr>
            <a:r>
              <a:rPr lang="en-US" sz="2800" dirty="0" err="1">
                <a:solidFill>
                  <a:srgbClr val="0091FF"/>
                </a:solidFill>
                <a:latin typeface="+mj-lt"/>
              </a:rPr>
              <a:t>auth</a:t>
            </a:r>
            <a:r>
              <a:rPr lang="en-US" sz="2800" dirty="0">
                <a:solidFill>
                  <a:srgbClr val="0091FF"/>
                </a:solidFill>
                <a:latin typeface="+mj-lt"/>
              </a:rPr>
              <a:t>*</a:t>
            </a:r>
          </a:p>
          <a:p>
            <a:pPr marL="571500" indent="-571500">
              <a:buFont typeface="Arial" panose="020B0604020202020204" pitchFamily="34" charset="0"/>
              <a:buChar char="•"/>
            </a:pPr>
            <a:r>
              <a:rPr lang="en-US" sz="2800" dirty="0">
                <a:solidFill>
                  <a:srgbClr val="0091FF"/>
                </a:solidFill>
                <a:latin typeface="+mj-lt"/>
              </a:rPr>
              <a:t>calico*</a:t>
            </a:r>
          </a:p>
          <a:p>
            <a:pPr marL="571500" indent="-571500">
              <a:buFont typeface="Arial" panose="020B0604020202020204" pitchFamily="34" charset="0"/>
              <a:buChar char="•"/>
            </a:pPr>
            <a:r>
              <a:rPr lang="en-US" sz="2800" dirty="0">
                <a:solidFill>
                  <a:srgbClr val="0091FF"/>
                </a:solidFill>
                <a:latin typeface="+mj-lt"/>
              </a:rPr>
              <a:t>k8*</a:t>
            </a:r>
          </a:p>
          <a:p>
            <a:pPr marL="571500" indent="-571500">
              <a:buFont typeface="Arial" panose="020B0604020202020204" pitchFamily="34" charset="0"/>
              <a:buChar char="•"/>
            </a:pPr>
            <a:r>
              <a:rPr lang="en-US" sz="2800" dirty="0">
                <a:solidFill>
                  <a:srgbClr val="0091FF"/>
                </a:solidFill>
              </a:rPr>
              <a:t>key-management*</a:t>
            </a:r>
          </a:p>
          <a:p>
            <a:pPr marL="571500" indent="-571500">
              <a:buFont typeface="Arial" panose="020B0604020202020204" pitchFamily="34" charset="0"/>
              <a:buChar char="•"/>
            </a:pPr>
            <a:r>
              <a:rPr lang="en-US" sz="2800" dirty="0">
                <a:solidFill>
                  <a:srgbClr val="0091FF"/>
                </a:solidFill>
              </a:rPr>
              <a:t>logging*</a:t>
            </a:r>
            <a:endParaRPr lang="en-US" sz="2800" dirty="0">
              <a:solidFill>
                <a:srgbClr val="0091FF"/>
              </a:solidFill>
              <a:latin typeface="+mj-lt"/>
            </a:endParaRPr>
          </a:p>
          <a:p>
            <a:pPr marL="571500" indent="-571500">
              <a:buFont typeface="Arial" panose="020B0604020202020204" pitchFamily="34" charset="0"/>
              <a:buChar char="•"/>
            </a:pPr>
            <a:r>
              <a:rPr lang="en-US" sz="2800" dirty="0">
                <a:solidFill>
                  <a:srgbClr val="0091FF"/>
                </a:solidFill>
                <a:latin typeface="+mj-lt"/>
              </a:rPr>
              <a:t>metering*</a:t>
            </a:r>
          </a:p>
          <a:p>
            <a:pPr marL="571500" indent="-571500">
              <a:buFont typeface="Arial" panose="020B0604020202020204" pitchFamily="34" charset="0"/>
              <a:buChar char="•"/>
            </a:pPr>
            <a:r>
              <a:rPr lang="en-US" sz="2800" dirty="0">
                <a:solidFill>
                  <a:srgbClr val="0091FF"/>
                </a:solidFill>
                <a:latin typeface="+mj-lt"/>
              </a:rPr>
              <a:t>monitoring*</a:t>
            </a:r>
          </a:p>
        </p:txBody>
      </p:sp>
      <p:sp>
        <p:nvSpPr>
          <p:cNvPr id="5" name="TextBox 4">
            <a:extLst>
              <a:ext uri="{FF2B5EF4-FFF2-40B4-BE49-F238E27FC236}">
                <a16:creationId xmlns:a16="http://schemas.microsoft.com/office/drawing/2014/main" id="{83E01AF0-4A7F-1544-9C24-1D5E961FC565}"/>
              </a:ext>
            </a:extLst>
          </p:cNvPr>
          <p:cNvSpPr txBox="1"/>
          <p:nvPr/>
        </p:nvSpPr>
        <p:spPr>
          <a:xfrm>
            <a:off x="4077929" y="3416639"/>
            <a:ext cx="4055806" cy="646331"/>
          </a:xfrm>
          <a:prstGeom prst="rect">
            <a:avLst/>
          </a:prstGeom>
          <a:noFill/>
        </p:spPr>
        <p:txBody>
          <a:bodyPr wrap="square" rtlCol="0">
            <a:spAutoFit/>
          </a:bodyPr>
          <a:lstStyle/>
          <a:p>
            <a:r>
              <a:rPr lang="en-US" sz="3600" dirty="0">
                <a:latin typeface="+mj-lt"/>
              </a:rPr>
              <a:t>Not a complete list</a:t>
            </a:r>
          </a:p>
        </p:txBody>
      </p:sp>
    </p:spTree>
    <p:extLst>
      <p:ext uri="{BB962C8B-B14F-4D97-AF65-F5344CB8AC3E}">
        <p14:creationId xmlns:p14="http://schemas.microsoft.com/office/powerpoint/2010/main" val="819199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71DCC7-1629-DF4F-B4FE-E6B854500454}"/>
              </a:ext>
            </a:extLst>
          </p:cNvPr>
          <p:cNvSpPr>
            <a:spLocks noGrp="1"/>
          </p:cNvSpPr>
          <p:nvPr>
            <p:ph type="ftr" sz="quarter" idx="11"/>
          </p:nvPr>
        </p:nvSpPr>
        <p:spPr/>
        <p:txBody>
          <a:bodyPr/>
          <a:lstStyle/>
          <a:p>
            <a:r>
              <a:rPr lang="de-DE"/>
              <a:t>IBM Cloud 2019 / © 2019 IBM Corporation</a:t>
            </a:r>
            <a:endParaRPr lang="en-US" dirty="0"/>
          </a:p>
        </p:txBody>
      </p:sp>
      <p:sp>
        <p:nvSpPr>
          <p:cNvPr id="4" name="Title 3">
            <a:extLst>
              <a:ext uri="{FF2B5EF4-FFF2-40B4-BE49-F238E27FC236}">
                <a16:creationId xmlns:a16="http://schemas.microsoft.com/office/drawing/2014/main" id="{C37C8C6F-F0D3-E741-85AE-82A707781D46}"/>
              </a:ext>
            </a:extLst>
          </p:cNvPr>
          <p:cNvSpPr txBox="1">
            <a:spLocks/>
          </p:cNvSpPr>
          <p:nvPr/>
        </p:nvSpPr>
        <p:spPr>
          <a:xfrm>
            <a:off x="801812" y="878121"/>
            <a:ext cx="7157345" cy="259374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Teams working together to complete</a:t>
            </a:r>
          </a:p>
          <a:p>
            <a:pPr algn="ctr"/>
            <a:r>
              <a:rPr lang="en-US" sz="6000" i="1" dirty="0">
                <a:solidFill>
                  <a:srgbClr val="0091FF"/>
                </a:solidFill>
              </a:rPr>
              <a:t>the ICP Labs</a:t>
            </a:r>
          </a:p>
          <a:p>
            <a:pPr algn="ctr"/>
            <a:br>
              <a:rPr lang="en-US" sz="2000" dirty="0"/>
            </a:br>
            <a:br>
              <a:rPr lang="en-US" sz="2000" dirty="0"/>
            </a:br>
            <a:br>
              <a:rPr lang="en-US" sz="2000" dirty="0"/>
            </a:br>
            <a:endParaRPr lang="en-US" sz="2000" dirty="0">
              <a:solidFill>
                <a:schemeClr val="accent2"/>
              </a:solidFill>
            </a:endParaRPr>
          </a:p>
        </p:txBody>
      </p:sp>
    </p:spTree>
    <p:extLst>
      <p:ext uri="{BB962C8B-B14F-4D97-AF65-F5344CB8AC3E}">
        <p14:creationId xmlns:p14="http://schemas.microsoft.com/office/powerpoint/2010/main" val="2711771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8"/>
            <a:ext cx="2959873" cy="1108603"/>
          </a:xfrm>
        </p:spPr>
        <p:txBody>
          <a:bodyPr/>
          <a:lstStyle/>
          <a:p>
            <a:pPr algn="ctr"/>
            <a:r>
              <a:rPr lang="en-US" sz="6000" dirty="0"/>
              <a:t>Support</a:t>
            </a:r>
            <a:br>
              <a:rPr lang="en-US" dirty="0"/>
            </a:b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336201" y="1309739"/>
            <a:ext cx="5314046" cy="49838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3200" dirty="0">
                <a:solidFill>
                  <a:srgbClr val="0091FF"/>
                </a:solidFill>
              </a:rPr>
              <a:t>Slack  #private-cloud</a:t>
            </a:r>
          </a:p>
          <a:p>
            <a:endParaRPr lang="en-US" sz="1400" dirty="0">
              <a:solidFill>
                <a:srgbClr val="0091FF"/>
              </a:solidFill>
            </a:endParaRPr>
          </a:p>
          <a:p>
            <a:pPr algn="ctr"/>
            <a:br>
              <a:rPr lang="en-US" sz="2000" dirty="0"/>
            </a:br>
            <a:br>
              <a:rPr lang="en-US" sz="2000" dirty="0"/>
            </a:br>
            <a:br>
              <a:rPr lang="en-US" sz="2000" dirty="0"/>
            </a:br>
            <a:endParaRPr lang="en-US" sz="2000" dirty="0">
              <a:solidFill>
                <a:schemeClr val="accent2"/>
              </a:solidFill>
            </a:endParaRPr>
          </a:p>
        </p:txBody>
      </p:sp>
      <p:pic>
        <p:nvPicPr>
          <p:cNvPr id="5" name="Picture 4">
            <a:extLst>
              <a:ext uri="{FF2B5EF4-FFF2-40B4-BE49-F238E27FC236}">
                <a16:creationId xmlns:a16="http://schemas.microsoft.com/office/drawing/2014/main" id="{AB445293-C998-1342-995D-3BE5709A7EB2}"/>
              </a:ext>
            </a:extLst>
          </p:cNvPr>
          <p:cNvPicPr>
            <a:picLocks noChangeAspect="1"/>
          </p:cNvPicPr>
          <p:nvPr/>
        </p:nvPicPr>
        <p:blipFill>
          <a:blip r:embed="rId2"/>
          <a:stretch>
            <a:fillRect/>
          </a:stretch>
        </p:blipFill>
        <p:spPr>
          <a:xfrm>
            <a:off x="5857876" y="1231235"/>
            <a:ext cx="2230701" cy="2681030"/>
          </a:xfrm>
          <a:prstGeom prst="rect">
            <a:avLst/>
          </a:prstGeom>
        </p:spPr>
      </p:pic>
      <p:sp>
        <p:nvSpPr>
          <p:cNvPr id="7" name="Rectangle 6">
            <a:extLst>
              <a:ext uri="{FF2B5EF4-FFF2-40B4-BE49-F238E27FC236}">
                <a16:creationId xmlns:a16="http://schemas.microsoft.com/office/drawing/2014/main" id="{1B14F7C6-D045-EA4A-965F-136146CB1A0F}"/>
              </a:ext>
            </a:extLst>
          </p:cNvPr>
          <p:cNvSpPr/>
          <p:nvPr/>
        </p:nvSpPr>
        <p:spPr>
          <a:xfrm>
            <a:off x="287592" y="1679458"/>
            <a:ext cx="4572000" cy="523220"/>
          </a:xfrm>
          <a:prstGeom prst="rect">
            <a:avLst/>
          </a:prstGeom>
        </p:spPr>
        <p:txBody>
          <a:bodyPr>
            <a:spAutoFit/>
          </a:bodyPr>
          <a:lstStyle/>
          <a:p>
            <a:r>
              <a:rPr lang="en-US" sz="1400" dirty="0"/>
              <a:t>Intended for quick answers through swarming, especially How To, Known Issues, best practices etc. </a:t>
            </a:r>
          </a:p>
        </p:txBody>
      </p:sp>
      <p:sp>
        <p:nvSpPr>
          <p:cNvPr id="10" name="Rectangle 9">
            <a:extLst>
              <a:ext uri="{FF2B5EF4-FFF2-40B4-BE49-F238E27FC236}">
                <a16:creationId xmlns:a16="http://schemas.microsoft.com/office/drawing/2014/main" id="{065EB224-3042-C84A-9BC0-1CEE689E90BB}"/>
              </a:ext>
            </a:extLst>
          </p:cNvPr>
          <p:cNvSpPr/>
          <p:nvPr/>
        </p:nvSpPr>
        <p:spPr>
          <a:xfrm>
            <a:off x="228600" y="2746174"/>
            <a:ext cx="5243513" cy="1077218"/>
          </a:xfrm>
          <a:prstGeom prst="rect">
            <a:avLst/>
          </a:prstGeom>
        </p:spPr>
        <p:txBody>
          <a:bodyPr wrap="square">
            <a:spAutoFit/>
          </a:bodyPr>
          <a:lstStyle/>
          <a:p>
            <a:r>
              <a:rPr lang="en-US" sz="3200" dirty="0">
                <a:solidFill>
                  <a:srgbClr val="0091FF"/>
                </a:solidFill>
              </a:rPr>
              <a:t>Cases can be opened at </a:t>
            </a:r>
          </a:p>
          <a:p>
            <a:r>
              <a:rPr lang="en-US" sz="3200" dirty="0">
                <a:solidFill>
                  <a:srgbClr val="0091FF"/>
                </a:solidFill>
              </a:rPr>
              <a:t>https://</a:t>
            </a:r>
            <a:r>
              <a:rPr lang="en-US" sz="3200" dirty="0" err="1">
                <a:solidFill>
                  <a:srgbClr val="0091FF"/>
                </a:solidFill>
              </a:rPr>
              <a:t>ibm.biz</a:t>
            </a:r>
            <a:r>
              <a:rPr lang="en-US" sz="3200" dirty="0">
                <a:solidFill>
                  <a:srgbClr val="0091FF"/>
                </a:solidFill>
              </a:rPr>
              <a:t>/</a:t>
            </a:r>
            <a:r>
              <a:rPr lang="en-US" sz="3200" dirty="0" err="1">
                <a:solidFill>
                  <a:srgbClr val="0091FF"/>
                </a:solidFill>
              </a:rPr>
              <a:t>icpsupport</a:t>
            </a:r>
            <a:endParaRPr lang="en-US" sz="3200" dirty="0">
              <a:solidFill>
                <a:srgbClr val="0091FF"/>
              </a:solidFill>
            </a:endParaRPr>
          </a:p>
        </p:txBody>
      </p:sp>
      <p:sp>
        <p:nvSpPr>
          <p:cNvPr id="11" name="Rectangle 10">
            <a:extLst>
              <a:ext uri="{FF2B5EF4-FFF2-40B4-BE49-F238E27FC236}">
                <a16:creationId xmlns:a16="http://schemas.microsoft.com/office/drawing/2014/main" id="{7934F798-5F07-AE4B-9889-38152ECCC2E5}"/>
              </a:ext>
            </a:extLst>
          </p:cNvPr>
          <p:cNvSpPr/>
          <p:nvPr/>
        </p:nvSpPr>
        <p:spPr>
          <a:xfrm>
            <a:off x="287592" y="3908483"/>
            <a:ext cx="4878267" cy="307777"/>
          </a:xfrm>
          <a:prstGeom prst="rect">
            <a:avLst/>
          </a:prstGeom>
        </p:spPr>
        <p:txBody>
          <a:bodyPr wrap="square">
            <a:spAutoFit/>
          </a:bodyPr>
          <a:lstStyle/>
          <a:p>
            <a:r>
              <a:rPr lang="en-US" sz="1400" dirty="0"/>
              <a:t>If you can’t open a case, please see https://</a:t>
            </a:r>
            <a:r>
              <a:rPr lang="en-US" sz="1400" dirty="0" err="1"/>
              <a:t>ibm.biz</a:t>
            </a:r>
            <a:r>
              <a:rPr lang="en-US" sz="1400" dirty="0"/>
              <a:t>/</a:t>
            </a:r>
            <a:r>
              <a:rPr lang="en-US" sz="1400" dirty="0" err="1"/>
              <a:t>BdYuiZ</a:t>
            </a:r>
            <a:endParaRPr lang="en-US" sz="1400" dirty="0"/>
          </a:p>
        </p:txBody>
      </p:sp>
    </p:spTree>
    <p:extLst>
      <p:ext uri="{BB962C8B-B14F-4D97-AF65-F5344CB8AC3E}">
        <p14:creationId xmlns:p14="http://schemas.microsoft.com/office/powerpoint/2010/main" val="4160628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E5D5-A313-CF42-A5A2-AEF4FD863261}"/>
              </a:ext>
            </a:extLst>
          </p:cNvPr>
          <p:cNvSpPr>
            <a:spLocks noGrp="1"/>
          </p:cNvSpPr>
          <p:nvPr>
            <p:ph type="title"/>
          </p:nvPr>
        </p:nvSpPr>
        <p:spPr>
          <a:xfrm>
            <a:off x="228600" y="201168"/>
            <a:ext cx="4114800" cy="406101"/>
          </a:xfrm>
        </p:spPr>
        <p:txBody>
          <a:bodyPr/>
          <a:lstStyle/>
          <a:p>
            <a:r>
              <a:rPr lang="en-US" dirty="0"/>
              <a:t>Additional Information</a:t>
            </a:r>
          </a:p>
        </p:txBody>
      </p:sp>
      <p:sp>
        <p:nvSpPr>
          <p:cNvPr id="3" name="Footer Placeholder 2">
            <a:extLst>
              <a:ext uri="{FF2B5EF4-FFF2-40B4-BE49-F238E27FC236}">
                <a16:creationId xmlns:a16="http://schemas.microsoft.com/office/drawing/2014/main" id="{29118ADC-A105-D949-86E3-5CF2A9CF7298}"/>
              </a:ext>
            </a:extLst>
          </p:cNvPr>
          <p:cNvSpPr>
            <a:spLocks noGrp="1"/>
          </p:cNvSpPr>
          <p:nvPr>
            <p:ph type="ftr" sz="quarter" idx="10"/>
          </p:nvPr>
        </p:nvSpPr>
        <p:spPr/>
        <p:txBody>
          <a:bodyPr/>
          <a:lstStyle/>
          <a:p>
            <a:r>
              <a:rPr lang="de-DE"/>
              <a:t>IBM Cloud 2019 / © 2019 IBM Corporation</a:t>
            </a:r>
            <a:endParaRPr lang="en-US" dirty="0"/>
          </a:p>
        </p:txBody>
      </p:sp>
      <p:sp>
        <p:nvSpPr>
          <p:cNvPr id="4" name="Rectangle 3">
            <a:extLst>
              <a:ext uri="{FF2B5EF4-FFF2-40B4-BE49-F238E27FC236}">
                <a16:creationId xmlns:a16="http://schemas.microsoft.com/office/drawing/2014/main" id="{51B4CB9D-B86B-784E-AE4F-98A6766FA1E3}"/>
              </a:ext>
            </a:extLst>
          </p:cNvPr>
          <p:cNvSpPr/>
          <p:nvPr/>
        </p:nvSpPr>
        <p:spPr>
          <a:xfrm>
            <a:off x="228600" y="1186238"/>
            <a:ext cx="8552793" cy="300082"/>
          </a:xfrm>
          <a:prstGeom prst="rect">
            <a:avLst/>
          </a:prstGeom>
        </p:spPr>
        <p:txBody>
          <a:bodyPr wrap="square">
            <a:spAutoFit/>
          </a:bodyPr>
          <a:lstStyle/>
          <a:p>
            <a:r>
              <a:rPr lang="en-US" dirty="0">
                <a:hlinkClick r:id="rId2"/>
              </a:rPr>
              <a:t>https://</a:t>
            </a:r>
            <a:r>
              <a:rPr lang="en-US" dirty="0" err="1">
                <a:hlinkClick r:id="rId2"/>
              </a:rPr>
              <a:t>github.ibm.com</a:t>
            </a:r>
            <a:r>
              <a:rPr lang="en-US" dirty="0">
                <a:hlinkClick r:id="rId2"/>
              </a:rPr>
              <a:t>/</a:t>
            </a:r>
            <a:r>
              <a:rPr lang="en-US" dirty="0" err="1">
                <a:hlinkClick r:id="rId2"/>
              </a:rPr>
              <a:t>IBMPrivateCloud</a:t>
            </a:r>
            <a:r>
              <a:rPr lang="en-US" dirty="0">
                <a:hlinkClick r:id="rId2"/>
              </a:rPr>
              <a:t>/support-tools/blob/master/</a:t>
            </a:r>
            <a:r>
              <a:rPr lang="en-US" dirty="0" err="1">
                <a:hlinkClick r:id="rId2"/>
              </a:rPr>
              <a:t>log_collector</a:t>
            </a:r>
            <a:r>
              <a:rPr lang="en-US" dirty="0">
                <a:hlinkClick r:id="rId2"/>
              </a:rPr>
              <a:t>/</a:t>
            </a:r>
            <a:r>
              <a:rPr lang="en-US" dirty="0" err="1">
                <a:hlinkClick r:id="rId2"/>
              </a:rPr>
              <a:t>icplogcollector-master.sh</a:t>
            </a:r>
            <a:endParaRPr lang="en-US" dirty="0"/>
          </a:p>
        </p:txBody>
      </p:sp>
      <p:sp>
        <p:nvSpPr>
          <p:cNvPr id="5" name="Rectangle 4">
            <a:extLst>
              <a:ext uri="{FF2B5EF4-FFF2-40B4-BE49-F238E27FC236}">
                <a16:creationId xmlns:a16="http://schemas.microsoft.com/office/drawing/2014/main" id="{F5BD0BDD-530D-8444-B0D5-17C219AE4A49}"/>
              </a:ext>
            </a:extLst>
          </p:cNvPr>
          <p:cNvSpPr/>
          <p:nvPr/>
        </p:nvSpPr>
        <p:spPr>
          <a:xfrm>
            <a:off x="228600" y="2245760"/>
            <a:ext cx="4572000" cy="300082"/>
          </a:xfrm>
          <a:prstGeom prst="rect">
            <a:avLst/>
          </a:prstGeom>
        </p:spPr>
        <p:txBody>
          <a:bodyPr>
            <a:spAutoFit/>
          </a:bodyPr>
          <a:lstStyle/>
          <a:p>
            <a:r>
              <a:rPr lang="en-US" dirty="0">
                <a:hlinkClick r:id="rId3"/>
              </a:rPr>
              <a:t>https://</a:t>
            </a:r>
            <a:r>
              <a:rPr lang="en-US" dirty="0" err="1">
                <a:hlinkClick r:id="rId3"/>
              </a:rPr>
              <a:t>github.com</a:t>
            </a:r>
            <a:r>
              <a:rPr lang="en-US" dirty="0">
                <a:hlinkClick r:id="rId3"/>
              </a:rPr>
              <a:t>/IBM-ICP-CoC/</a:t>
            </a:r>
            <a:r>
              <a:rPr lang="en-US" dirty="0" err="1">
                <a:hlinkClick r:id="rId3"/>
              </a:rPr>
              <a:t>VpK</a:t>
            </a:r>
            <a:endParaRPr lang="en-US" dirty="0"/>
          </a:p>
        </p:txBody>
      </p:sp>
      <p:sp>
        <p:nvSpPr>
          <p:cNvPr id="6" name="Title 1">
            <a:extLst>
              <a:ext uri="{FF2B5EF4-FFF2-40B4-BE49-F238E27FC236}">
                <a16:creationId xmlns:a16="http://schemas.microsoft.com/office/drawing/2014/main" id="{BE7BF901-C2B0-6A44-8F35-A63889E4D12D}"/>
              </a:ext>
            </a:extLst>
          </p:cNvPr>
          <p:cNvSpPr txBox="1">
            <a:spLocks/>
          </p:cNvSpPr>
          <p:nvPr/>
        </p:nvSpPr>
        <p:spPr>
          <a:xfrm>
            <a:off x="307427" y="812502"/>
            <a:ext cx="4114800" cy="67381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Example of logs to collect</a:t>
            </a:r>
          </a:p>
        </p:txBody>
      </p:sp>
      <p:sp>
        <p:nvSpPr>
          <p:cNvPr id="7" name="Title 1">
            <a:extLst>
              <a:ext uri="{FF2B5EF4-FFF2-40B4-BE49-F238E27FC236}">
                <a16:creationId xmlns:a16="http://schemas.microsoft.com/office/drawing/2014/main" id="{ABAD2021-758B-AF41-B381-7FA405E49D96}"/>
              </a:ext>
            </a:extLst>
          </p:cNvPr>
          <p:cNvSpPr txBox="1">
            <a:spLocks/>
          </p:cNvSpPr>
          <p:nvPr/>
        </p:nvSpPr>
        <p:spPr>
          <a:xfrm>
            <a:off x="307427" y="1860056"/>
            <a:ext cx="4114800" cy="38653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err="1"/>
              <a:t>VpK</a:t>
            </a:r>
            <a:r>
              <a:rPr lang="en-US" dirty="0"/>
              <a:t> and </a:t>
            </a:r>
            <a:r>
              <a:rPr lang="en-US" dirty="0" err="1"/>
              <a:t>KubeToy</a:t>
            </a:r>
            <a:endParaRPr lang="en-US" dirty="0"/>
          </a:p>
        </p:txBody>
      </p:sp>
      <p:sp>
        <p:nvSpPr>
          <p:cNvPr id="8" name="Rectangle 7">
            <a:extLst>
              <a:ext uri="{FF2B5EF4-FFF2-40B4-BE49-F238E27FC236}">
                <a16:creationId xmlns:a16="http://schemas.microsoft.com/office/drawing/2014/main" id="{C5C34626-5E33-C04E-8725-5204FCF6A899}"/>
              </a:ext>
            </a:extLst>
          </p:cNvPr>
          <p:cNvSpPr/>
          <p:nvPr/>
        </p:nvSpPr>
        <p:spPr>
          <a:xfrm>
            <a:off x="228600" y="3556734"/>
            <a:ext cx="3772186" cy="300082"/>
          </a:xfrm>
          <a:prstGeom prst="rect">
            <a:avLst/>
          </a:prstGeom>
        </p:spPr>
        <p:txBody>
          <a:bodyPr wrap="none">
            <a:spAutoFit/>
          </a:bodyPr>
          <a:lstStyle/>
          <a:p>
            <a:r>
              <a:rPr lang="en-US" dirty="0">
                <a:hlinkClick r:id="rId4"/>
              </a:rPr>
              <a:t>https://</a:t>
            </a:r>
            <a:r>
              <a:rPr lang="en-US" dirty="0" err="1">
                <a:hlinkClick r:id="rId4"/>
              </a:rPr>
              <a:t>caylent.com</a:t>
            </a:r>
            <a:r>
              <a:rPr lang="en-US" dirty="0">
                <a:hlinkClick r:id="rId4"/>
              </a:rPr>
              <a:t>/50-useful-kubernetes-tools/</a:t>
            </a:r>
            <a:endParaRPr lang="en-US" dirty="0"/>
          </a:p>
        </p:txBody>
      </p:sp>
      <p:sp>
        <p:nvSpPr>
          <p:cNvPr id="9" name="Rectangle 8">
            <a:extLst>
              <a:ext uri="{FF2B5EF4-FFF2-40B4-BE49-F238E27FC236}">
                <a16:creationId xmlns:a16="http://schemas.microsoft.com/office/drawing/2014/main" id="{19FBAC48-FEC5-6740-B241-4269649CAE6E}"/>
              </a:ext>
            </a:extLst>
          </p:cNvPr>
          <p:cNvSpPr/>
          <p:nvPr/>
        </p:nvSpPr>
        <p:spPr>
          <a:xfrm>
            <a:off x="228600" y="2632290"/>
            <a:ext cx="4572000" cy="300082"/>
          </a:xfrm>
          <a:prstGeom prst="rect">
            <a:avLst/>
          </a:prstGeom>
        </p:spPr>
        <p:txBody>
          <a:bodyPr>
            <a:spAutoFit/>
          </a:bodyPr>
          <a:lstStyle/>
          <a:p>
            <a:r>
              <a:rPr lang="en-US" dirty="0">
                <a:hlinkClick r:id="rId5"/>
              </a:rPr>
              <a:t>https://github.com/IBM-ICP-CoC/KubeToy</a:t>
            </a:r>
            <a:endParaRPr lang="en-US" dirty="0"/>
          </a:p>
        </p:txBody>
      </p:sp>
      <p:sp>
        <p:nvSpPr>
          <p:cNvPr id="10" name="Title 1">
            <a:extLst>
              <a:ext uri="{FF2B5EF4-FFF2-40B4-BE49-F238E27FC236}">
                <a16:creationId xmlns:a16="http://schemas.microsoft.com/office/drawing/2014/main" id="{26853680-A52B-B844-8BC9-463F19FF48C8}"/>
              </a:ext>
            </a:extLst>
          </p:cNvPr>
          <p:cNvSpPr txBox="1">
            <a:spLocks/>
          </p:cNvSpPr>
          <p:nvPr/>
        </p:nvSpPr>
        <p:spPr>
          <a:xfrm>
            <a:off x="307427" y="3188715"/>
            <a:ext cx="4114800" cy="38653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t>50 Useful Kubernetes Tools</a:t>
            </a:r>
          </a:p>
        </p:txBody>
      </p:sp>
    </p:spTree>
    <p:extLst>
      <p:ext uri="{BB962C8B-B14F-4D97-AF65-F5344CB8AC3E}">
        <p14:creationId xmlns:p14="http://schemas.microsoft.com/office/powerpoint/2010/main" val="400104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6F4589-0575-4E45-9AF5-2D953D393F38}"/>
              </a:ext>
            </a:extLst>
          </p:cNvPr>
          <p:cNvSpPr txBox="1"/>
          <p:nvPr/>
        </p:nvSpPr>
        <p:spPr>
          <a:xfrm>
            <a:off x="784793" y="1384603"/>
            <a:ext cx="4540025" cy="3070071"/>
          </a:xfrm>
          <a:prstGeom prst="rect">
            <a:avLst/>
          </a:prstGeom>
          <a:noFill/>
        </p:spPr>
        <p:txBody>
          <a:bodyPr wrap="none" rtlCol="0">
            <a:spAutoFit/>
          </a:bodyPr>
          <a:lstStyle/>
          <a:p>
            <a:pPr marL="257175" indent="-257175">
              <a:lnSpc>
                <a:spcPct val="150000"/>
              </a:lnSpc>
              <a:buFont typeface="+mj-lt"/>
              <a:buAutoNum type="arabicPeriod"/>
            </a:pPr>
            <a:r>
              <a:rPr lang="en-US" dirty="0">
                <a:solidFill>
                  <a:prstClr val="black"/>
                </a:solidFill>
                <a:latin typeface="Arial" panose="020B0604020202020204" pitchFamily="34" charset="0"/>
                <a:cs typeface="Arial" panose="020B0604020202020204" pitchFamily="34" charset="0"/>
              </a:rPr>
              <a:t>Open up the Fast Start event app</a:t>
            </a:r>
          </a:p>
          <a:p>
            <a:pPr marL="257175" indent="-257175">
              <a:lnSpc>
                <a:spcPct val="150000"/>
              </a:lnSpc>
              <a:buFont typeface="+mj-lt"/>
              <a:buAutoNum type="arabicPeriod"/>
            </a:pPr>
            <a:r>
              <a:rPr lang="en-US" dirty="0">
                <a:solidFill>
                  <a:prstClr val="black"/>
                </a:solidFill>
                <a:latin typeface="Arial" panose="020B0604020202020204" pitchFamily="34" charset="0"/>
                <a:cs typeface="Arial" panose="020B0604020202020204" pitchFamily="34" charset="0"/>
              </a:rPr>
              <a:t>Find this session in your schedule</a:t>
            </a:r>
          </a:p>
          <a:p>
            <a:pPr lvl="1">
              <a:lnSpc>
                <a:spcPct val="150000"/>
              </a:lnSpc>
            </a:pPr>
            <a:r>
              <a:rPr lang="en-US" sz="1050" dirty="0">
                <a:solidFill>
                  <a:prstClr val="black"/>
                </a:solidFill>
                <a:latin typeface="Arial" panose="020B0604020202020204" pitchFamily="34" charset="0"/>
                <a:cs typeface="Arial" panose="020B0604020202020204" pitchFamily="34" charset="0"/>
              </a:rPr>
              <a:t>	Session Name: </a:t>
            </a:r>
            <a:r>
              <a:rPr lang="en-US" sz="1050" dirty="0">
                <a:latin typeface="Arial" panose="020B0604020202020204" pitchFamily="34" charset="0"/>
                <a:cs typeface="Arial" panose="020B0604020202020204" pitchFamily="34" charset="0"/>
              </a:rPr>
              <a:t>Problem Determination and Trouble Shooting</a:t>
            </a:r>
            <a:br>
              <a:rPr lang="en-US" sz="1050" b="1" dirty="0">
                <a:latin typeface="Arial" panose="020B0604020202020204" pitchFamily="34" charset="0"/>
                <a:cs typeface="Arial" panose="020B0604020202020204" pitchFamily="34" charset="0"/>
              </a:rPr>
            </a:br>
            <a:r>
              <a:rPr lang="en-US" sz="1050" b="1" dirty="0">
                <a:solidFill>
                  <a:srgbClr val="FF0000"/>
                </a:solidFill>
                <a:latin typeface="Arial" panose="020B0604020202020204" pitchFamily="34" charset="0"/>
                <a:cs typeface="Arial" panose="020B0604020202020204" pitchFamily="34" charset="0"/>
              </a:rPr>
              <a:t>	</a:t>
            </a:r>
            <a:r>
              <a:rPr lang="en-US" sz="1050" dirty="0">
                <a:solidFill>
                  <a:prstClr val="black"/>
                </a:solidFill>
                <a:latin typeface="Arial" panose="020B0604020202020204" pitchFamily="34" charset="0"/>
                <a:cs typeface="Arial" panose="020B0604020202020204" pitchFamily="34" charset="0"/>
              </a:rPr>
              <a:t>Session ID: </a:t>
            </a:r>
            <a:r>
              <a:rPr lang="en-US" sz="1050" dirty="0">
                <a:latin typeface="Arial" panose="020B0604020202020204" pitchFamily="34" charset="0"/>
                <a:cs typeface="Arial" panose="020B0604020202020204" pitchFamily="34" charset="0"/>
              </a:rPr>
              <a:t>7440</a:t>
            </a:r>
          </a:p>
          <a:p>
            <a:pPr marL="257175" indent="-257175">
              <a:lnSpc>
                <a:spcPct val="150000"/>
              </a:lnSpc>
              <a:buFont typeface="+mj-lt"/>
              <a:buAutoNum type="arabicPeriod"/>
            </a:pPr>
            <a:r>
              <a:rPr lang="en-US" dirty="0">
                <a:solidFill>
                  <a:prstClr val="black"/>
                </a:solidFill>
                <a:latin typeface="Arial" panose="020B0604020202020204" pitchFamily="34" charset="0"/>
                <a:cs typeface="Arial" panose="020B0604020202020204" pitchFamily="34" charset="0"/>
              </a:rPr>
              <a:t>Click on ‘check in’</a:t>
            </a:r>
          </a:p>
          <a:p>
            <a:pPr marL="257175" indent="-257175">
              <a:lnSpc>
                <a:spcPct val="150000"/>
              </a:lnSpc>
              <a:buFont typeface="+mj-lt"/>
              <a:buAutoNum type="arabicPeriod"/>
            </a:pPr>
            <a:r>
              <a:rPr lang="en-US" dirty="0">
                <a:solidFill>
                  <a:prstClr val="black"/>
                </a:solidFill>
                <a:latin typeface="Arial" panose="020B0604020202020204" pitchFamily="34" charset="0"/>
                <a:cs typeface="Arial" panose="020B0604020202020204" pitchFamily="34" charset="0"/>
              </a:rPr>
              <a:t>Enter the code</a:t>
            </a:r>
          </a:p>
          <a:p>
            <a:pPr marL="257175" indent="-257175">
              <a:lnSpc>
                <a:spcPct val="150000"/>
              </a:lnSpc>
              <a:buFont typeface="+mj-lt"/>
              <a:buAutoNum type="arabicPeriod"/>
            </a:pPr>
            <a:endParaRPr lang="en-US" dirty="0">
              <a:solidFill>
                <a:prstClr val="black"/>
              </a:solidFill>
              <a:latin typeface="Arial" panose="020B0604020202020204" pitchFamily="34" charset="0"/>
              <a:cs typeface="Arial" panose="020B0604020202020204" pitchFamily="34" charset="0"/>
            </a:endParaRPr>
          </a:p>
          <a:p>
            <a:pPr marL="257175" indent="-257175">
              <a:lnSpc>
                <a:spcPct val="150000"/>
              </a:lnSpc>
              <a:buFont typeface="+mj-lt"/>
              <a:buAutoNum type="arabicPeriod"/>
            </a:pPr>
            <a:endParaRPr lang="en-US" dirty="0">
              <a:solidFill>
                <a:prstClr val="black"/>
              </a:solidFill>
              <a:latin typeface="Arial" panose="020B0604020202020204" pitchFamily="34" charset="0"/>
              <a:cs typeface="Arial" panose="020B0604020202020204" pitchFamily="34" charset="0"/>
            </a:endParaRPr>
          </a:p>
          <a:p>
            <a:pPr marL="257175" indent="-257175">
              <a:lnSpc>
                <a:spcPct val="150000"/>
              </a:lnSpc>
              <a:buFont typeface="+mj-lt"/>
              <a:buAutoNum type="arabicPeriod"/>
            </a:pPr>
            <a:endParaRPr lang="en-US" dirty="0">
              <a:solidFill>
                <a:prstClr val="black"/>
              </a:solidFill>
              <a:latin typeface="Arial" panose="020B0604020202020204" pitchFamily="34" charset="0"/>
              <a:cs typeface="Arial" panose="020B0604020202020204" pitchFamily="34" charset="0"/>
            </a:endParaRPr>
          </a:p>
          <a:p>
            <a:pPr marL="257175" indent="-257175">
              <a:lnSpc>
                <a:spcPct val="150000"/>
              </a:lnSpc>
              <a:buFont typeface="+mj-lt"/>
              <a:buAutoNum type="arabicPeriod"/>
            </a:pPr>
            <a:r>
              <a:rPr lang="en-US" dirty="0">
                <a:solidFill>
                  <a:prstClr val="black"/>
                </a:solidFill>
                <a:latin typeface="Arial" panose="020B0604020202020204" pitchFamily="34" charset="0"/>
                <a:cs typeface="Arial" panose="020B0604020202020204" pitchFamily="34" charset="0"/>
              </a:rPr>
              <a:t>Don’t forget the session survey!</a:t>
            </a:r>
          </a:p>
        </p:txBody>
      </p:sp>
      <p:pic>
        <p:nvPicPr>
          <p:cNvPr id="7" name="Picture 6">
            <a:extLst>
              <a:ext uri="{FF2B5EF4-FFF2-40B4-BE49-F238E27FC236}">
                <a16:creationId xmlns:a16="http://schemas.microsoft.com/office/drawing/2014/main" id="{BCE10C2B-5189-CE4D-8FC2-E334B6EE3CBB}"/>
              </a:ext>
            </a:extLst>
          </p:cNvPr>
          <p:cNvPicPr>
            <a:picLocks noChangeAspect="1"/>
          </p:cNvPicPr>
          <p:nvPr/>
        </p:nvPicPr>
        <p:blipFill>
          <a:blip r:embed="rId2"/>
          <a:stretch>
            <a:fillRect/>
          </a:stretch>
        </p:blipFill>
        <p:spPr>
          <a:xfrm>
            <a:off x="5552434" y="666740"/>
            <a:ext cx="3591566" cy="3751586"/>
          </a:xfrm>
          <a:prstGeom prst="rect">
            <a:avLst/>
          </a:prstGeom>
        </p:spPr>
      </p:pic>
      <p:sp>
        <p:nvSpPr>
          <p:cNvPr id="10" name="TextBox 9">
            <a:extLst>
              <a:ext uri="{FF2B5EF4-FFF2-40B4-BE49-F238E27FC236}">
                <a16:creationId xmlns:a16="http://schemas.microsoft.com/office/drawing/2014/main" id="{D74E05AD-BF7E-D24D-B0AA-D49068977B9E}"/>
              </a:ext>
            </a:extLst>
          </p:cNvPr>
          <p:cNvSpPr txBox="1"/>
          <p:nvPr/>
        </p:nvSpPr>
        <p:spPr>
          <a:xfrm>
            <a:off x="784793" y="680989"/>
            <a:ext cx="2765501" cy="438582"/>
          </a:xfrm>
          <a:prstGeom prst="rect">
            <a:avLst/>
          </a:prstGeom>
          <a:noFill/>
        </p:spPr>
        <p:txBody>
          <a:bodyPr wrap="none" rtlCol="0">
            <a:spAutoFit/>
          </a:bodyPr>
          <a:lstStyle/>
          <a:p>
            <a:r>
              <a:rPr lang="en-US" sz="2250" b="1" dirty="0">
                <a:solidFill>
                  <a:prstClr val="black"/>
                </a:solidFill>
                <a:latin typeface="Arial" panose="020B0604020202020204" pitchFamily="34" charset="0"/>
                <a:cs typeface="Arial" panose="020B0604020202020204" pitchFamily="34" charset="0"/>
              </a:rPr>
              <a:t>Get Session Credit</a:t>
            </a:r>
          </a:p>
        </p:txBody>
      </p:sp>
      <p:sp>
        <p:nvSpPr>
          <p:cNvPr id="12" name="Rectangle 11">
            <a:extLst>
              <a:ext uri="{FF2B5EF4-FFF2-40B4-BE49-F238E27FC236}">
                <a16:creationId xmlns:a16="http://schemas.microsoft.com/office/drawing/2014/main" id="{3BA62DFC-9A85-3D48-8BA4-BD2DD93462D9}"/>
              </a:ext>
            </a:extLst>
          </p:cNvPr>
          <p:cNvSpPr/>
          <p:nvPr/>
        </p:nvSpPr>
        <p:spPr>
          <a:xfrm>
            <a:off x="866185" y="3282709"/>
            <a:ext cx="2803291" cy="6813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950" dirty="0">
                <a:solidFill>
                  <a:schemeClr val="tx1"/>
                </a:solidFill>
                <a:latin typeface="Arial" panose="020B0604020202020204" pitchFamily="34" charset="0"/>
                <a:cs typeface="Arial" panose="020B0604020202020204" pitchFamily="34" charset="0"/>
              </a:rPr>
              <a:t>7440</a:t>
            </a:r>
          </a:p>
        </p:txBody>
      </p:sp>
    </p:spTree>
    <p:extLst>
      <p:ext uri="{BB962C8B-B14F-4D97-AF65-F5344CB8AC3E}">
        <p14:creationId xmlns:p14="http://schemas.microsoft.com/office/powerpoint/2010/main" val="2052519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2"/>
                </a:solidFill>
              </a:rPr>
              <a:t>Thank you</a:t>
            </a:r>
          </a:p>
        </p:txBody>
      </p:sp>
      <p:sp>
        <p:nvSpPr>
          <p:cNvPr id="2" name="Footer Placeholder 1"/>
          <p:cNvSpPr>
            <a:spLocks noGrp="1"/>
          </p:cNvSpPr>
          <p:nvPr>
            <p:ph type="ftr" sz="quarter" idx="13"/>
          </p:nvPr>
        </p:nvSpPr>
        <p:spPr>
          <a:xfrm>
            <a:off x="228600" y="4826480"/>
            <a:ext cx="6400800" cy="137160"/>
          </a:xfrm>
        </p:spPr>
        <p:txBody>
          <a:bodyPr/>
          <a:lstStyle/>
          <a:p>
            <a:r>
              <a:rPr lang="de-DE" dirty="0"/>
              <a:t>IBM Cloud / © 2019 IBM Corporation</a:t>
            </a:r>
            <a:endParaRPr lang="en-US" dirty="0"/>
          </a:p>
        </p:txBody>
      </p:sp>
      <p:sp>
        <p:nvSpPr>
          <p:cNvPr id="4" name="Text Placeholder 3"/>
          <p:cNvSpPr>
            <a:spLocks noGrp="1"/>
          </p:cNvSpPr>
          <p:nvPr>
            <p:ph type="body" sz="quarter" idx="12"/>
          </p:nvPr>
        </p:nvSpPr>
        <p:spPr>
          <a:xfrm>
            <a:off x="228599" y="1143000"/>
            <a:ext cx="7017589" cy="3584448"/>
          </a:xfrm>
        </p:spPr>
        <p:txBody>
          <a:bodyPr/>
          <a:lstStyle/>
          <a:p>
            <a:r>
              <a:rPr lang="en-US" sz="1200" dirty="0"/>
              <a:t>Steve Mirman</a:t>
            </a:r>
          </a:p>
          <a:p>
            <a:r>
              <a:rPr lang="en-US" sz="1200" dirty="0"/>
              <a:t>Chief Architect – IBM Cloud Private Center of Competency, NA</a:t>
            </a:r>
          </a:p>
          <a:p>
            <a:r>
              <a:rPr lang="en-US" sz="1200" dirty="0"/>
              <a:t>—</a:t>
            </a:r>
          </a:p>
          <a:p>
            <a:r>
              <a:rPr lang="en-US" sz="1200" dirty="0" err="1"/>
              <a:t>samirman@us.ibm.com</a:t>
            </a:r>
            <a:endParaRPr lang="en-US" sz="1200" dirty="0"/>
          </a:p>
          <a:p>
            <a:endParaRPr lang="en-US" sz="1200" dirty="0"/>
          </a:p>
          <a:p>
            <a:endParaRPr lang="en-US" sz="1200" dirty="0"/>
          </a:p>
          <a:p>
            <a:r>
              <a:rPr lang="en-US" sz="1200" dirty="0"/>
              <a:t>Tim Pouyer</a:t>
            </a:r>
          </a:p>
          <a:p>
            <a:r>
              <a:rPr lang="en-US" sz="1200" dirty="0"/>
              <a:t>Global DevOps Deploy &amp; Release Automation Practice Lead</a:t>
            </a:r>
          </a:p>
          <a:p>
            <a:r>
              <a:rPr lang="en-US" sz="1200" dirty="0"/>
              <a:t>—</a:t>
            </a:r>
          </a:p>
          <a:p>
            <a:r>
              <a:rPr lang="en-US" sz="1200" dirty="0">
                <a:hlinkClick r:id="rId2"/>
              </a:rPr>
              <a:t>tpouyer@us.ibm.com</a:t>
            </a:r>
            <a:endParaRPr lang="en-US" sz="1200" dirty="0"/>
          </a:p>
          <a:p>
            <a:endParaRPr lang="en-US" sz="1200" dirty="0"/>
          </a:p>
          <a:p>
            <a:endParaRPr lang="en-US" sz="1200" dirty="0"/>
          </a:p>
          <a:p>
            <a:endParaRPr lang="en-US" sz="1200" dirty="0"/>
          </a:p>
          <a:p>
            <a:r>
              <a:rPr lang="en-US" sz="1200" dirty="0"/>
              <a:t>Dave Weilert</a:t>
            </a:r>
          </a:p>
          <a:p>
            <a:r>
              <a:rPr lang="en-US" sz="1200" dirty="0"/>
              <a:t>Executive Architect – IBM Cloud Private Center of Competency, NA</a:t>
            </a:r>
          </a:p>
          <a:p>
            <a:r>
              <a:rPr lang="en-US" sz="1200" dirty="0"/>
              <a:t>—</a:t>
            </a:r>
          </a:p>
          <a:p>
            <a:r>
              <a:rPr lang="en-US" sz="1200" dirty="0" err="1"/>
              <a:t>daveweilert@us.ibm.com</a:t>
            </a:r>
            <a:endParaRPr lang="en-US" sz="1200" dirty="0"/>
          </a:p>
          <a:p>
            <a:endParaRPr lang="en-US" dirty="0"/>
          </a:p>
        </p:txBody>
      </p:sp>
    </p:spTree>
    <p:extLst>
      <p:ext uri="{BB962C8B-B14F-4D97-AF65-F5344CB8AC3E}">
        <p14:creationId xmlns:p14="http://schemas.microsoft.com/office/powerpoint/2010/main" val="643234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8222D-79E9-5A45-8E6B-5E7672420709}"/>
              </a:ext>
            </a:extLst>
          </p:cNvPr>
          <p:cNvPicPr>
            <a:picLocks noChangeAspect="1"/>
          </p:cNvPicPr>
          <p:nvPr/>
        </p:nvPicPr>
        <p:blipFill>
          <a:blip r:embed="rId3"/>
          <a:stretch>
            <a:fillRect/>
          </a:stretch>
        </p:blipFill>
        <p:spPr>
          <a:xfrm>
            <a:off x="308694" y="1326548"/>
            <a:ext cx="2748505" cy="1011355"/>
          </a:xfrm>
          <a:prstGeom prst="rect">
            <a:avLst/>
          </a:prstGeom>
        </p:spPr>
      </p:pic>
      <p:sp>
        <p:nvSpPr>
          <p:cNvPr id="9" name="Title 1">
            <a:extLst>
              <a:ext uri="{FF2B5EF4-FFF2-40B4-BE49-F238E27FC236}">
                <a16:creationId xmlns:a16="http://schemas.microsoft.com/office/drawing/2014/main" id="{90E0EE60-9F39-7A4C-9A54-29AA08B28A57}"/>
              </a:ext>
            </a:extLst>
          </p:cNvPr>
          <p:cNvSpPr>
            <a:spLocks noGrp="1"/>
          </p:cNvSpPr>
          <p:nvPr>
            <p:ph type="title"/>
          </p:nvPr>
        </p:nvSpPr>
        <p:spPr>
          <a:xfrm>
            <a:off x="5116566" y="692673"/>
            <a:ext cx="3774877" cy="4315179"/>
          </a:xfrm>
        </p:spPr>
        <p:txBody>
          <a:bodyPr>
            <a:noAutofit/>
          </a:bodyPr>
          <a:lstStyle/>
          <a:p>
            <a:pPr>
              <a:lnSpc>
                <a:spcPct val="100000"/>
              </a:lnSpc>
              <a:spcBef>
                <a:spcPts val="500"/>
              </a:spcBef>
              <a:defRPr/>
            </a:pPr>
            <a:r>
              <a:rPr lang="en-US" sz="1500" b="1" dirty="0">
                <a:solidFill>
                  <a:schemeClr val="tx1"/>
                </a:solidFill>
              </a:rPr>
              <a:t>Meetup Information </a:t>
            </a:r>
            <a:br>
              <a:rPr lang="en-US" sz="1500" b="1" dirty="0">
                <a:solidFill>
                  <a:schemeClr val="tx1"/>
                </a:solidFill>
              </a:rPr>
            </a:br>
            <a:r>
              <a:rPr lang="en-US" sz="1500" dirty="0">
                <a:solidFill>
                  <a:schemeClr val="tx1"/>
                </a:solidFill>
              </a:rPr>
              <a:t>(starter kit &amp; training)</a:t>
            </a:r>
            <a:br>
              <a:rPr lang="en-US" sz="1500" dirty="0">
                <a:solidFill>
                  <a:schemeClr val="tx1"/>
                </a:solidFill>
              </a:rPr>
            </a:br>
            <a:r>
              <a:rPr lang="en-US" sz="1500" dirty="0">
                <a:solidFill>
                  <a:srgbClr val="FFFFFF"/>
                </a:solidFill>
                <a:hlinkClick r:id="rId4"/>
              </a:rPr>
              <a:t>http://ibm.biz/meetup-kit</a:t>
            </a:r>
            <a:br>
              <a:rPr lang="en-US" sz="1500" dirty="0">
                <a:solidFill>
                  <a:srgbClr val="FFFFFF"/>
                </a:solidFill>
              </a:rPr>
            </a:br>
            <a:r>
              <a:rPr lang="en-US" sz="1500" dirty="0">
                <a:solidFill>
                  <a:srgbClr val="FFFFFF"/>
                </a:solidFill>
                <a:hlinkClick r:id="rId5"/>
              </a:rPr>
              <a:t>http://ibm.biz/meetup-training</a:t>
            </a:r>
            <a:br>
              <a:rPr lang="en-US" sz="1500" dirty="0">
                <a:solidFill>
                  <a:srgbClr val="FFFFFF"/>
                </a:solidFill>
              </a:rPr>
            </a:br>
            <a:br>
              <a:rPr lang="en-US" sz="1500" dirty="0">
                <a:solidFill>
                  <a:schemeClr val="tx1"/>
                </a:solidFill>
              </a:rPr>
            </a:br>
            <a:r>
              <a:rPr lang="en-US" sz="1500" b="1" dirty="0">
                <a:solidFill>
                  <a:schemeClr val="tx1"/>
                </a:solidFill>
              </a:rPr>
              <a:t>Recorded Lunch and Learn</a:t>
            </a:r>
            <a:br>
              <a:rPr lang="en-US" sz="1500" dirty="0">
                <a:solidFill>
                  <a:schemeClr val="tx1"/>
                </a:solidFill>
              </a:rPr>
            </a:br>
            <a:r>
              <a:rPr lang="en-US" sz="1500" dirty="0">
                <a:solidFill>
                  <a:srgbClr val="4178BE"/>
                </a:solidFill>
                <a:hlinkClick r:id="rId6"/>
              </a:rPr>
              <a:t>http://bit.ly/social-lnl</a:t>
            </a:r>
            <a:r>
              <a:rPr lang="en-US" sz="1500" dirty="0">
                <a:solidFill>
                  <a:srgbClr val="4178BE"/>
                </a:solidFill>
              </a:rPr>
              <a:t> </a:t>
            </a:r>
            <a:br>
              <a:rPr lang="en-US" sz="1500" dirty="0">
                <a:solidFill>
                  <a:srgbClr val="121212"/>
                </a:solidFill>
                <a:latin typeface="Arial" panose="020B0604020202020204" pitchFamily="34" charset="0"/>
              </a:rPr>
            </a:br>
            <a:br>
              <a:rPr lang="en-US" sz="1500" dirty="0">
                <a:solidFill>
                  <a:srgbClr val="121212"/>
                </a:solidFill>
                <a:latin typeface="Arial" panose="020B0604020202020204" pitchFamily="34" charset="0"/>
              </a:rPr>
            </a:br>
            <a:r>
              <a:rPr lang="en-US" sz="1500" b="1" dirty="0">
                <a:solidFill>
                  <a:schemeClr val="tx1"/>
                </a:solidFill>
              </a:rPr>
              <a:t>DTE Social Handles (on ZACs)</a:t>
            </a:r>
            <a:br>
              <a:rPr lang="en-US" sz="1500" dirty="0">
                <a:solidFill>
                  <a:schemeClr val="tx1"/>
                </a:solidFill>
              </a:rPr>
            </a:br>
            <a:r>
              <a:rPr lang="en-US" sz="1500" dirty="0">
                <a:solidFill>
                  <a:srgbClr val="4178BE"/>
                </a:solidFill>
                <a:hlinkClick r:id="rId7"/>
              </a:rPr>
              <a:t>http://ibm.biz/dte-social</a:t>
            </a:r>
            <a:br>
              <a:rPr lang="en-US" sz="1500" dirty="0">
                <a:solidFill>
                  <a:srgbClr val="4178BE"/>
                </a:solidFill>
              </a:rPr>
            </a:br>
            <a:br>
              <a:rPr lang="en-US" sz="1500" dirty="0">
                <a:solidFill>
                  <a:schemeClr val="tx1"/>
                </a:solidFill>
              </a:rPr>
            </a:br>
            <a:r>
              <a:rPr lang="en-US" sz="1500" b="1" dirty="0">
                <a:solidFill>
                  <a:schemeClr val="tx1"/>
                </a:solidFill>
              </a:rPr>
              <a:t>IBM Cloud Social Handles</a:t>
            </a:r>
            <a:br>
              <a:rPr lang="en-US" sz="1500" dirty="0"/>
            </a:br>
            <a:r>
              <a:rPr lang="en-US" sz="1500" u="sng" dirty="0">
                <a:hlinkClick r:id="rId8"/>
              </a:rPr>
              <a:t>http://ibm.biz/cloud-social</a:t>
            </a:r>
            <a:br>
              <a:rPr lang="en-US" dirty="0"/>
            </a:br>
            <a:br>
              <a:rPr lang="en-US" sz="1500" dirty="0"/>
            </a:br>
            <a:r>
              <a:rPr lang="en-US" sz="1500" b="1" dirty="0">
                <a:solidFill>
                  <a:schemeClr val="tx1"/>
                </a:solidFill>
              </a:rPr>
              <a:t>DTE Blog Calendar</a:t>
            </a:r>
            <a:br>
              <a:rPr lang="en-US" sz="1500" dirty="0"/>
            </a:br>
            <a:r>
              <a:rPr lang="en-US" sz="1500" dirty="0">
                <a:solidFill>
                  <a:srgbClr val="4178BE"/>
                </a:solidFill>
                <a:hlinkClick r:id="rId9"/>
              </a:rPr>
              <a:t>http://ibm.biz/blog-calendar</a:t>
            </a:r>
            <a:br>
              <a:rPr lang="en-US" sz="1500" dirty="0">
                <a:solidFill>
                  <a:srgbClr val="121212"/>
                </a:solidFill>
              </a:rPr>
            </a:br>
            <a:br>
              <a:rPr lang="en-US" sz="1500" dirty="0"/>
            </a:br>
            <a:r>
              <a:rPr lang="en-US" sz="1500" b="1" dirty="0">
                <a:solidFill>
                  <a:schemeClr val="tx1"/>
                </a:solidFill>
              </a:rPr>
              <a:t>Social Selling Badges</a:t>
            </a:r>
            <a:br>
              <a:rPr lang="en-US" sz="1500" dirty="0"/>
            </a:br>
            <a:r>
              <a:rPr lang="en-US" sz="1500" dirty="0">
                <a:hlinkClick r:id="rId10"/>
              </a:rPr>
              <a:t>https://ibm.co/2yGFm00</a:t>
            </a:r>
            <a:endParaRPr lang="en-US" sz="1500" dirty="0"/>
          </a:p>
        </p:txBody>
      </p:sp>
      <p:sp>
        <p:nvSpPr>
          <p:cNvPr id="8" name="TextBox 7">
            <a:extLst>
              <a:ext uri="{FF2B5EF4-FFF2-40B4-BE49-F238E27FC236}">
                <a16:creationId xmlns:a16="http://schemas.microsoft.com/office/drawing/2014/main" id="{2B31AD73-5EF9-BA40-9253-838BC139A171}"/>
              </a:ext>
            </a:extLst>
          </p:cNvPr>
          <p:cNvSpPr txBox="1"/>
          <p:nvPr/>
        </p:nvSpPr>
        <p:spPr>
          <a:xfrm>
            <a:off x="235248" y="2441484"/>
            <a:ext cx="4542183" cy="2631490"/>
          </a:xfrm>
          <a:prstGeom prst="rect">
            <a:avLst/>
          </a:prstGeom>
          <a:noFill/>
        </p:spPr>
        <p:txBody>
          <a:bodyPr wrap="square" rtlCol="0">
            <a:spAutoFit/>
          </a:bodyPr>
          <a:lstStyle/>
          <a:p>
            <a:r>
              <a:rPr lang="en-US" sz="1500" b="1" dirty="0">
                <a:latin typeface="+mj-lt"/>
              </a:rPr>
              <a:t>Social Tips &amp; Tricks Videos </a:t>
            </a:r>
            <a:br>
              <a:rPr lang="en-US" sz="1500" dirty="0">
                <a:latin typeface="+mj-lt"/>
              </a:rPr>
            </a:br>
            <a:r>
              <a:rPr lang="en-US" sz="1500" dirty="0">
                <a:latin typeface="+mj-lt"/>
              </a:rPr>
              <a:t>(pinned in #</a:t>
            </a:r>
            <a:r>
              <a:rPr lang="en-US" sz="1500" dirty="0" err="1">
                <a:latin typeface="+mj-lt"/>
              </a:rPr>
              <a:t>dte</a:t>
            </a:r>
            <a:r>
              <a:rPr lang="en-US" sz="1500" dirty="0">
                <a:latin typeface="+mj-lt"/>
              </a:rPr>
              <a:t>-social Slack channel)</a:t>
            </a:r>
            <a:br>
              <a:rPr lang="en-US" sz="1500" dirty="0">
                <a:latin typeface="+mj-lt"/>
              </a:rPr>
            </a:br>
            <a:r>
              <a:rPr lang="en-US" sz="1500" dirty="0">
                <a:solidFill>
                  <a:srgbClr val="4178BE"/>
                </a:solidFill>
                <a:latin typeface="+mj-lt"/>
                <a:hlinkClick r:id="rId11"/>
              </a:rPr>
              <a:t>https://bit.ly/linked-profile</a:t>
            </a:r>
            <a:br>
              <a:rPr lang="en-US" sz="1500" dirty="0">
                <a:solidFill>
                  <a:srgbClr val="121212"/>
                </a:solidFill>
                <a:latin typeface="+mj-lt"/>
              </a:rPr>
            </a:br>
            <a:r>
              <a:rPr lang="en-US" sz="1500" dirty="0">
                <a:solidFill>
                  <a:srgbClr val="4178BE"/>
                </a:solidFill>
                <a:latin typeface="+mj-lt"/>
                <a:hlinkClick r:id="rId12"/>
              </a:rPr>
              <a:t>https://bit.ly/linked-headline</a:t>
            </a:r>
            <a:br>
              <a:rPr lang="en-US" sz="1500" dirty="0">
                <a:solidFill>
                  <a:srgbClr val="121212"/>
                </a:solidFill>
                <a:latin typeface="+mj-lt"/>
              </a:rPr>
            </a:br>
            <a:r>
              <a:rPr lang="en-US" sz="1500" dirty="0">
                <a:solidFill>
                  <a:srgbClr val="4178BE"/>
                </a:solidFill>
                <a:latin typeface="+mj-lt"/>
                <a:hlinkClick r:id="rId13"/>
              </a:rPr>
              <a:t>http://bit.ly/link-communities</a:t>
            </a:r>
            <a:br>
              <a:rPr lang="en-US" sz="1500" dirty="0">
                <a:solidFill>
                  <a:srgbClr val="4178BE"/>
                </a:solidFill>
                <a:latin typeface="+mj-lt"/>
              </a:rPr>
            </a:br>
            <a:br>
              <a:rPr lang="en-US" sz="1500" dirty="0">
                <a:solidFill>
                  <a:srgbClr val="121212"/>
                </a:solidFill>
                <a:latin typeface="+mj-lt"/>
              </a:rPr>
            </a:br>
            <a:r>
              <a:rPr lang="en-US" sz="1500" b="1" dirty="0">
                <a:latin typeface="+mj-lt"/>
              </a:rPr>
              <a:t>Community Videos </a:t>
            </a:r>
            <a:br>
              <a:rPr lang="en-US" sz="1500" dirty="0">
                <a:latin typeface="+mj-lt"/>
              </a:rPr>
            </a:br>
            <a:r>
              <a:rPr lang="en-US" sz="1500" dirty="0">
                <a:latin typeface="+mj-lt"/>
              </a:rPr>
              <a:t>(pinned in #</a:t>
            </a:r>
            <a:r>
              <a:rPr lang="en-US" sz="1500" dirty="0" err="1">
                <a:latin typeface="+mj-lt"/>
              </a:rPr>
              <a:t>IBMCommunity</a:t>
            </a:r>
            <a:r>
              <a:rPr lang="en-US" sz="1500" dirty="0">
                <a:latin typeface="+mj-lt"/>
              </a:rPr>
              <a:t> Slack channel)</a:t>
            </a:r>
            <a:br>
              <a:rPr lang="en-US" sz="1500" dirty="0">
                <a:latin typeface="+mj-lt"/>
              </a:rPr>
            </a:br>
            <a:r>
              <a:rPr lang="en-US" sz="1500" dirty="0">
                <a:solidFill>
                  <a:srgbClr val="4178BE"/>
                </a:solidFill>
                <a:latin typeface="+mj-lt"/>
                <a:hlinkClick r:id="rId14"/>
              </a:rPr>
              <a:t>http://ibm.biz/community-intro</a:t>
            </a:r>
            <a:br>
              <a:rPr lang="en-US" sz="1500" dirty="0">
                <a:solidFill>
                  <a:srgbClr val="121212"/>
                </a:solidFill>
                <a:latin typeface="+mj-lt"/>
              </a:rPr>
            </a:br>
            <a:r>
              <a:rPr lang="en-US" sz="1500" dirty="0">
                <a:solidFill>
                  <a:srgbClr val="4178BE"/>
                </a:solidFill>
                <a:latin typeface="+mj-lt"/>
                <a:hlinkClick r:id="rId15"/>
              </a:rPr>
              <a:t>http://ibm.biz/community-groups</a:t>
            </a:r>
            <a:br>
              <a:rPr lang="en-US" sz="1500" dirty="0">
                <a:solidFill>
                  <a:srgbClr val="121212"/>
                </a:solidFill>
                <a:latin typeface="+mj-lt"/>
              </a:rPr>
            </a:br>
            <a:r>
              <a:rPr lang="en-US" sz="1500" dirty="0">
                <a:solidFill>
                  <a:srgbClr val="4178BE"/>
                </a:solidFill>
                <a:latin typeface="+mj-lt"/>
                <a:hlinkClick r:id="rId16"/>
              </a:rPr>
              <a:t>http://ibm.biz/community-notification</a:t>
            </a:r>
            <a:endParaRPr lang="en-US" sz="1500" dirty="0">
              <a:latin typeface="+mj-lt"/>
            </a:endParaRPr>
          </a:p>
        </p:txBody>
      </p:sp>
      <p:pic>
        <p:nvPicPr>
          <p:cNvPr id="7" name="Picture 6">
            <a:extLst>
              <a:ext uri="{FF2B5EF4-FFF2-40B4-BE49-F238E27FC236}">
                <a16:creationId xmlns:a16="http://schemas.microsoft.com/office/drawing/2014/main" id="{24F0FED9-7885-CD44-A176-E7ECFF8124B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38020" y="-66744"/>
            <a:ext cx="1581068" cy="1581068"/>
          </a:xfrm>
          <a:prstGeom prst="rect">
            <a:avLst/>
          </a:prstGeom>
        </p:spPr>
      </p:pic>
      <p:sp>
        <p:nvSpPr>
          <p:cNvPr id="3" name="TextBox 2">
            <a:extLst>
              <a:ext uri="{FF2B5EF4-FFF2-40B4-BE49-F238E27FC236}">
                <a16:creationId xmlns:a16="http://schemas.microsoft.com/office/drawing/2014/main" id="{6921A992-652A-4753-A8F8-2F129BD02ABB}"/>
              </a:ext>
            </a:extLst>
          </p:cNvPr>
          <p:cNvSpPr txBox="1"/>
          <p:nvPr/>
        </p:nvSpPr>
        <p:spPr>
          <a:xfrm>
            <a:off x="209412" y="192723"/>
            <a:ext cx="4282493" cy="87338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800" dirty="0">
                <a:latin typeface="Rockwell"/>
                <a:cs typeface="Arial"/>
              </a:rPr>
              <a:t>Learn more about your</a:t>
            </a:r>
            <a:br>
              <a:rPr lang="en-US" sz="1800" dirty="0">
                <a:latin typeface="Rockwell"/>
                <a:cs typeface="Arial"/>
              </a:rPr>
            </a:br>
            <a:r>
              <a:rPr lang="en-US" sz="1800" dirty="0">
                <a:latin typeface="Rockwell"/>
                <a:cs typeface="Arial"/>
              </a:rPr>
              <a:t>IBM Community &amp; Social Selling </a:t>
            </a:r>
            <a:endParaRPr lang="en-US" sz="1800" dirty="0">
              <a:latin typeface="Rockwell"/>
            </a:endParaRPr>
          </a:p>
        </p:txBody>
      </p:sp>
    </p:spTree>
    <p:extLst>
      <p:ext uri="{BB962C8B-B14F-4D97-AF65-F5344CB8AC3E}">
        <p14:creationId xmlns:p14="http://schemas.microsoft.com/office/powerpoint/2010/main" val="1522522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28600" y="4826480"/>
            <a:ext cx="6400800" cy="137160"/>
          </a:xfrm>
        </p:spPr>
        <p:txBody>
          <a:bodyPr/>
          <a:lstStyle/>
          <a:p>
            <a:r>
              <a:rPr lang="de-DE" dirty="0"/>
              <a:t>IBM Cloud / © 2019 IBM Corporation</a:t>
            </a:r>
            <a:endParaRPr lang="en-US" dirty="0"/>
          </a:p>
        </p:txBody>
      </p:sp>
    </p:spTree>
    <p:extLst>
      <p:ext uri="{BB962C8B-B14F-4D97-AF65-F5344CB8AC3E}">
        <p14:creationId xmlns:p14="http://schemas.microsoft.com/office/powerpoint/2010/main" val="413377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a:spLocks noGrp="1"/>
          </p:cNvSpPr>
          <p:nvPr>
            <p:ph type="ftr" sz="quarter" idx="10"/>
          </p:nvPr>
        </p:nvSpPr>
        <p:spPr>
          <a:xfrm>
            <a:off x="228600" y="4846821"/>
            <a:ext cx="6400800" cy="137160"/>
          </a:xfrm>
        </p:spPr>
        <p:txBody>
          <a:bodyPr/>
          <a:lstStyle/>
          <a:p>
            <a:r>
              <a:rPr lang="de-DE" dirty="0"/>
              <a:t>IBM Cloud / © 2019 IBM Corporation</a:t>
            </a:r>
            <a:endParaRPr lang="en-US" dirty="0"/>
          </a:p>
        </p:txBody>
      </p:sp>
      <p:sp>
        <p:nvSpPr>
          <p:cNvPr id="60" name="Title 3">
            <a:extLst>
              <a:ext uri="{FF2B5EF4-FFF2-40B4-BE49-F238E27FC236}">
                <a16:creationId xmlns:a16="http://schemas.microsoft.com/office/drawing/2014/main" id="{E64146DF-5304-EE48-8472-6D7A703CA825}"/>
              </a:ext>
            </a:extLst>
          </p:cNvPr>
          <p:cNvSpPr>
            <a:spLocks noGrp="1"/>
          </p:cNvSpPr>
          <p:nvPr>
            <p:ph type="title"/>
          </p:nvPr>
        </p:nvSpPr>
        <p:spPr>
          <a:xfrm>
            <a:off x="141135" y="178309"/>
            <a:ext cx="1875555" cy="830036"/>
          </a:xfrm>
        </p:spPr>
        <p:txBody>
          <a:bodyPr/>
          <a:lstStyle/>
          <a:p>
            <a:r>
              <a:rPr lang="en-US" sz="3200" dirty="0"/>
              <a:t>Team</a:t>
            </a:r>
            <a:br>
              <a:rPr lang="en-US" sz="3200" dirty="0"/>
            </a:br>
            <a:r>
              <a:rPr lang="en-US" sz="3200" dirty="0"/>
              <a:t>Colors</a:t>
            </a:r>
            <a:br>
              <a:rPr lang="en-US" sz="3200" dirty="0"/>
            </a:br>
            <a:br>
              <a:rPr lang="en-US" dirty="0"/>
            </a:br>
            <a:endParaRPr lang="en-US" sz="2000" dirty="0">
              <a:solidFill>
                <a:schemeClr val="accent2"/>
              </a:solidFill>
            </a:endParaRPr>
          </a:p>
        </p:txBody>
      </p:sp>
      <p:pic>
        <p:nvPicPr>
          <p:cNvPr id="2" name="Picture 1">
            <a:extLst>
              <a:ext uri="{FF2B5EF4-FFF2-40B4-BE49-F238E27FC236}">
                <a16:creationId xmlns:a16="http://schemas.microsoft.com/office/drawing/2014/main" id="{6C149A01-D980-9B45-8F2F-3068A15CA4C9}"/>
              </a:ext>
            </a:extLst>
          </p:cNvPr>
          <p:cNvPicPr>
            <a:picLocks noChangeAspect="1"/>
          </p:cNvPicPr>
          <p:nvPr/>
        </p:nvPicPr>
        <p:blipFill>
          <a:blip r:embed="rId2"/>
          <a:stretch>
            <a:fillRect/>
          </a:stretch>
        </p:blipFill>
        <p:spPr>
          <a:xfrm>
            <a:off x="2306442" y="38100"/>
            <a:ext cx="1587500" cy="5067300"/>
          </a:xfrm>
          <a:prstGeom prst="rect">
            <a:avLst/>
          </a:prstGeom>
        </p:spPr>
      </p:pic>
      <p:pic>
        <p:nvPicPr>
          <p:cNvPr id="4" name="Picture 3">
            <a:extLst>
              <a:ext uri="{FF2B5EF4-FFF2-40B4-BE49-F238E27FC236}">
                <a16:creationId xmlns:a16="http://schemas.microsoft.com/office/drawing/2014/main" id="{BAAE335E-7114-1743-91C4-2B6B72E85AC0}"/>
              </a:ext>
            </a:extLst>
          </p:cNvPr>
          <p:cNvPicPr>
            <a:picLocks noChangeAspect="1"/>
          </p:cNvPicPr>
          <p:nvPr/>
        </p:nvPicPr>
        <p:blipFill>
          <a:blip r:embed="rId3"/>
          <a:stretch>
            <a:fillRect/>
          </a:stretch>
        </p:blipFill>
        <p:spPr>
          <a:xfrm>
            <a:off x="5437383" y="38100"/>
            <a:ext cx="1587500" cy="5067300"/>
          </a:xfrm>
          <a:prstGeom prst="rect">
            <a:avLst/>
          </a:prstGeom>
        </p:spPr>
      </p:pic>
      <p:sp>
        <p:nvSpPr>
          <p:cNvPr id="10" name="Title 3">
            <a:extLst>
              <a:ext uri="{FF2B5EF4-FFF2-40B4-BE49-F238E27FC236}">
                <a16:creationId xmlns:a16="http://schemas.microsoft.com/office/drawing/2014/main" id="{61A4422E-1A86-1245-ABE0-3E2AA3A19073}"/>
              </a:ext>
            </a:extLst>
          </p:cNvPr>
          <p:cNvSpPr txBox="1">
            <a:spLocks/>
          </p:cNvSpPr>
          <p:nvPr/>
        </p:nvSpPr>
        <p:spPr>
          <a:xfrm>
            <a:off x="356296" y="2215876"/>
            <a:ext cx="1660394" cy="8300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800" dirty="0"/>
              <a:t>Not in alphabetic</a:t>
            </a:r>
          </a:p>
          <a:p>
            <a:pPr algn="ctr"/>
            <a:r>
              <a:rPr lang="en-US" sz="1800" dirty="0"/>
              <a:t>order</a:t>
            </a:r>
            <a:br>
              <a:rPr lang="en-US" sz="1800" dirty="0"/>
            </a:br>
            <a:br>
              <a:rPr lang="en-US" sz="1800" dirty="0"/>
            </a:br>
            <a:endParaRPr lang="en-US" sz="1800" dirty="0">
              <a:solidFill>
                <a:schemeClr val="accent2"/>
              </a:solidFill>
            </a:endParaRPr>
          </a:p>
        </p:txBody>
      </p:sp>
      <p:sp>
        <p:nvSpPr>
          <p:cNvPr id="11" name="Title 3">
            <a:extLst>
              <a:ext uri="{FF2B5EF4-FFF2-40B4-BE49-F238E27FC236}">
                <a16:creationId xmlns:a16="http://schemas.microsoft.com/office/drawing/2014/main" id="{D127954A-5966-1647-98A8-FA6F19E658A9}"/>
              </a:ext>
            </a:extLst>
          </p:cNvPr>
          <p:cNvSpPr txBox="1">
            <a:spLocks/>
          </p:cNvSpPr>
          <p:nvPr/>
        </p:nvSpPr>
        <p:spPr>
          <a:xfrm>
            <a:off x="7127310" y="2215876"/>
            <a:ext cx="1660394" cy="83003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1800" dirty="0"/>
              <a:t>Not in alphabetic</a:t>
            </a:r>
          </a:p>
          <a:p>
            <a:pPr algn="ctr"/>
            <a:r>
              <a:rPr lang="en-US" sz="1800" dirty="0"/>
              <a:t>order</a:t>
            </a:r>
            <a:br>
              <a:rPr lang="en-US" sz="1800" dirty="0"/>
            </a:br>
            <a:br>
              <a:rPr lang="en-US" sz="1800" dirty="0"/>
            </a:br>
            <a:endParaRPr lang="en-US" sz="1800" dirty="0">
              <a:solidFill>
                <a:schemeClr val="accent2"/>
              </a:solidFill>
            </a:endParaRPr>
          </a:p>
        </p:txBody>
      </p:sp>
    </p:spTree>
    <p:extLst>
      <p:ext uri="{BB962C8B-B14F-4D97-AF65-F5344CB8AC3E}">
        <p14:creationId xmlns:p14="http://schemas.microsoft.com/office/powerpoint/2010/main" val="313495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58188" y="294414"/>
            <a:ext cx="5027624" cy="1060073"/>
          </a:xfrm>
        </p:spPr>
        <p:txBody>
          <a:bodyPr/>
          <a:lstStyle/>
          <a:p>
            <a:pPr algn="ctr"/>
            <a:r>
              <a:rPr lang="en-US" sz="5400" dirty="0"/>
              <a:t>Categories</a:t>
            </a:r>
            <a:br>
              <a:rPr lang="en-US" dirty="0"/>
            </a:b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pic>
        <p:nvPicPr>
          <p:cNvPr id="2" name="Picture 1">
            <a:extLst>
              <a:ext uri="{FF2B5EF4-FFF2-40B4-BE49-F238E27FC236}">
                <a16:creationId xmlns:a16="http://schemas.microsoft.com/office/drawing/2014/main" id="{7BFA03DF-84CA-FD4B-BBB9-78BD5BC88C45}"/>
              </a:ext>
            </a:extLst>
          </p:cNvPr>
          <p:cNvPicPr>
            <a:picLocks noChangeAspect="1"/>
          </p:cNvPicPr>
          <p:nvPr/>
        </p:nvPicPr>
        <p:blipFill>
          <a:blip r:embed="rId2"/>
          <a:stretch>
            <a:fillRect/>
          </a:stretch>
        </p:blipFill>
        <p:spPr>
          <a:xfrm>
            <a:off x="6400800" y="1080902"/>
            <a:ext cx="2550861" cy="2260417"/>
          </a:xfrm>
          <a:prstGeom prst="rect">
            <a:avLst/>
          </a:prstGeom>
        </p:spPr>
      </p:pic>
      <p:pic>
        <p:nvPicPr>
          <p:cNvPr id="3" name="Picture 2">
            <a:extLst>
              <a:ext uri="{FF2B5EF4-FFF2-40B4-BE49-F238E27FC236}">
                <a16:creationId xmlns:a16="http://schemas.microsoft.com/office/drawing/2014/main" id="{EB52D7DB-D37F-A444-AA5B-F15C4E4C1323}"/>
              </a:ext>
            </a:extLst>
          </p:cNvPr>
          <p:cNvPicPr>
            <a:picLocks noChangeAspect="1"/>
          </p:cNvPicPr>
          <p:nvPr/>
        </p:nvPicPr>
        <p:blipFill>
          <a:blip r:embed="rId3"/>
          <a:stretch>
            <a:fillRect/>
          </a:stretch>
        </p:blipFill>
        <p:spPr>
          <a:xfrm>
            <a:off x="649539" y="1301332"/>
            <a:ext cx="1964427" cy="1910011"/>
          </a:xfrm>
          <a:prstGeom prst="rect">
            <a:avLst/>
          </a:prstGeom>
        </p:spPr>
      </p:pic>
      <p:pic>
        <p:nvPicPr>
          <p:cNvPr id="10" name="Picture 9">
            <a:extLst>
              <a:ext uri="{FF2B5EF4-FFF2-40B4-BE49-F238E27FC236}">
                <a16:creationId xmlns:a16="http://schemas.microsoft.com/office/drawing/2014/main" id="{A65CCAE5-2977-FE45-8BC7-28117BA18CD3}"/>
              </a:ext>
            </a:extLst>
          </p:cNvPr>
          <p:cNvPicPr>
            <a:picLocks noChangeAspect="1"/>
          </p:cNvPicPr>
          <p:nvPr/>
        </p:nvPicPr>
        <p:blipFill>
          <a:blip r:embed="rId4"/>
          <a:stretch>
            <a:fillRect/>
          </a:stretch>
        </p:blipFill>
        <p:spPr>
          <a:xfrm>
            <a:off x="3576339" y="1268024"/>
            <a:ext cx="1991322" cy="1976626"/>
          </a:xfrm>
          <a:prstGeom prst="rect">
            <a:avLst/>
          </a:prstGeom>
        </p:spPr>
      </p:pic>
      <p:sp>
        <p:nvSpPr>
          <p:cNvPr id="11" name="Title 3">
            <a:extLst>
              <a:ext uri="{FF2B5EF4-FFF2-40B4-BE49-F238E27FC236}">
                <a16:creationId xmlns:a16="http://schemas.microsoft.com/office/drawing/2014/main" id="{CA0E2A2D-D676-3A4A-8734-08046D0FA2B4}"/>
              </a:ext>
            </a:extLst>
          </p:cNvPr>
          <p:cNvSpPr txBox="1">
            <a:spLocks/>
          </p:cNvSpPr>
          <p:nvPr/>
        </p:nvSpPr>
        <p:spPr>
          <a:xfrm>
            <a:off x="930974" y="3452257"/>
            <a:ext cx="1401555" cy="31988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2000" dirty="0">
                <a:solidFill>
                  <a:srgbClr val="0070C0"/>
                </a:solidFill>
              </a:rPr>
              <a:t>Kubernetes</a:t>
            </a:r>
          </a:p>
          <a:p>
            <a:endParaRPr lang="en-US" sz="2000" dirty="0"/>
          </a:p>
          <a:p>
            <a:br>
              <a:rPr lang="en-US" sz="2000" dirty="0"/>
            </a:br>
            <a:br>
              <a:rPr lang="en-US" sz="2000" dirty="0"/>
            </a:br>
            <a:br>
              <a:rPr lang="en-US" sz="2000" dirty="0"/>
            </a:br>
            <a:endParaRPr lang="en-US" sz="2000" dirty="0">
              <a:solidFill>
                <a:schemeClr val="accent2"/>
              </a:solidFill>
            </a:endParaRPr>
          </a:p>
        </p:txBody>
      </p:sp>
      <p:sp>
        <p:nvSpPr>
          <p:cNvPr id="12" name="Title 3">
            <a:extLst>
              <a:ext uri="{FF2B5EF4-FFF2-40B4-BE49-F238E27FC236}">
                <a16:creationId xmlns:a16="http://schemas.microsoft.com/office/drawing/2014/main" id="{9B67B562-D44A-1143-BADF-324078D96EBF}"/>
              </a:ext>
            </a:extLst>
          </p:cNvPr>
          <p:cNvSpPr txBox="1">
            <a:spLocks/>
          </p:cNvSpPr>
          <p:nvPr/>
        </p:nvSpPr>
        <p:spPr>
          <a:xfrm>
            <a:off x="6975452" y="3385998"/>
            <a:ext cx="1401555" cy="6766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2000" dirty="0">
                <a:solidFill>
                  <a:srgbClr val="0070C0"/>
                </a:solidFill>
              </a:rPr>
              <a:t>IBM Cloud Private</a:t>
            </a:r>
          </a:p>
          <a:p>
            <a:endParaRPr lang="en-US" sz="2000" dirty="0"/>
          </a:p>
          <a:p>
            <a:br>
              <a:rPr lang="en-US" sz="2000" dirty="0"/>
            </a:br>
            <a:br>
              <a:rPr lang="en-US" sz="2000" dirty="0"/>
            </a:br>
            <a:br>
              <a:rPr lang="en-US" sz="2000" dirty="0"/>
            </a:br>
            <a:endParaRPr lang="en-US" sz="2000" dirty="0">
              <a:solidFill>
                <a:schemeClr val="accent2"/>
              </a:solidFill>
            </a:endParaRPr>
          </a:p>
        </p:txBody>
      </p:sp>
      <p:sp>
        <p:nvSpPr>
          <p:cNvPr id="13" name="Title 3">
            <a:extLst>
              <a:ext uri="{FF2B5EF4-FFF2-40B4-BE49-F238E27FC236}">
                <a16:creationId xmlns:a16="http://schemas.microsoft.com/office/drawing/2014/main" id="{F11D698A-44D0-3948-B907-AC384F67B2DB}"/>
              </a:ext>
            </a:extLst>
          </p:cNvPr>
          <p:cNvSpPr txBox="1">
            <a:spLocks/>
          </p:cNvSpPr>
          <p:nvPr/>
        </p:nvSpPr>
        <p:spPr>
          <a:xfrm>
            <a:off x="3871221" y="3305326"/>
            <a:ext cx="1401555" cy="613745"/>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2000" dirty="0">
                <a:solidFill>
                  <a:srgbClr val="0070C0"/>
                </a:solidFill>
              </a:rPr>
              <a:t>Container based apps</a:t>
            </a:r>
          </a:p>
          <a:p>
            <a:endParaRPr lang="en-US" sz="2000" dirty="0"/>
          </a:p>
          <a:p>
            <a:br>
              <a:rPr lang="en-US" sz="2000" dirty="0"/>
            </a:br>
            <a:br>
              <a:rPr lang="en-US" sz="2000" dirty="0"/>
            </a:br>
            <a:br>
              <a:rPr lang="en-US" sz="2000" dirty="0"/>
            </a:br>
            <a:endParaRPr lang="en-US" sz="2000" dirty="0">
              <a:solidFill>
                <a:schemeClr val="accent2"/>
              </a:solidFill>
            </a:endParaRPr>
          </a:p>
        </p:txBody>
      </p:sp>
      <p:sp>
        <p:nvSpPr>
          <p:cNvPr id="14" name="Title 3">
            <a:extLst>
              <a:ext uri="{FF2B5EF4-FFF2-40B4-BE49-F238E27FC236}">
                <a16:creationId xmlns:a16="http://schemas.microsoft.com/office/drawing/2014/main" id="{BE41F790-3A3D-2040-B918-D562E4C32BA3}"/>
              </a:ext>
            </a:extLst>
          </p:cNvPr>
          <p:cNvSpPr txBox="1">
            <a:spLocks/>
          </p:cNvSpPr>
          <p:nvPr/>
        </p:nvSpPr>
        <p:spPr>
          <a:xfrm>
            <a:off x="2195358" y="4447474"/>
            <a:ext cx="4753283" cy="319882"/>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2000" dirty="0">
                <a:solidFill>
                  <a:srgbClr val="0070C0"/>
                </a:solidFill>
              </a:rPr>
              <a:t>Focus will be on these three categories</a:t>
            </a:r>
          </a:p>
          <a:p>
            <a:endParaRPr lang="en-US" sz="2000" dirty="0"/>
          </a:p>
          <a:p>
            <a:br>
              <a:rPr lang="en-US" sz="2000" dirty="0"/>
            </a:br>
            <a:br>
              <a:rPr lang="en-US" sz="2000" dirty="0"/>
            </a:br>
            <a:br>
              <a:rPr lang="en-US" sz="2000" dirty="0"/>
            </a:br>
            <a:endParaRPr lang="en-US" sz="2000" dirty="0">
              <a:solidFill>
                <a:schemeClr val="accent2"/>
              </a:solidFill>
            </a:endParaRPr>
          </a:p>
        </p:txBody>
      </p:sp>
    </p:spTree>
    <p:extLst>
      <p:ext uri="{BB962C8B-B14F-4D97-AF65-F5344CB8AC3E}">
        <p14:creationId xmlns:p14="http://schemas.microsoft.com/office/powerpoint/2010/main" val="3876860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8"/>
            <a:ext cx="2959873" cy="1108603"/>
          </a:xfrm>
        </p:spPr>
        <p:txBody>
          <a:bodyPr/>
          <a:lstStyle/>
          <a:p>
            <a:pPr algn="ctr"/>
            <a:r>
              <a:rPr lang="en-US" sz="6000" dirty="0"/>
              <a:t>Lecture</a:t>
            </a:r>
            <a:br>
              <a:rPr lang="en-US" dirty="0"/>
            </a:b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639578" y="2145979"/>
            <a:ext cx="3442710" cy="1245703"/>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a:r>
              <a:rPr lang="en-US" sz="6000" i="1" dirty="0">
                <a:solidFill>
                  <a:srgbClr val="0091FF"/>
                </a:solidFill>
              </a:rPr>
              <a:t>Tools</a:t>
            </a:r>
          </a:p>
          <a:p>
            <a:pPr algn="ctr"/>
            <a:br>
              <a:rPr lang="en-US" sz="2000" dirty="0"/>
            </a:br>
            <a:br>
              <a:rPr lang="en-US" sz="2000" dirty="0"/>
            </a:br>
            <a:br>
              <a:rPr lang="en-US" sz="2000" dirty="0"/>
            </a:br>
            <a:endParaRPr lang="en-US" sz="2000" dirty="0">
              <a:solidFill>
                <a:schemeClr val="accent2"/>
              </a:solidFill>
            </a:endParaRPr>
          </a:p>
        </p:txBody>
      </p:sp>
      <p:pic>
        <p:nvPicPr>
          <p:cNvPr id="3" name="Graphic 2">
            <a:extLst>
              <a:ext uri="{FF2B5EF4-FFF2-40B4-BE49-F238E27FC236}">
                <a16:creationId xmlns:a16="http://schemas.microsoft.com/office/drawing/2014/main" id="{D846E263-D3A4-E34F-B2DB-DD5A43DC94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9472" y="744275"/>
            <a:ext cx="3654950" cy="3654950"/>
          </a:xfrm>
          <a:prstGeom prst="rect">
            <a:avLst/>
          </a:prstGeom>
        </p:spPr>
      </p:pic>
    </p:spTree>
    <p:extLst>
      <p:ext uri="{BB962C8B-B14F-4D97-AF65-F5344CB8AC3E}">
        <p14:creationId xmlns:p14="http://schemas.microsoft.com/office/powerpoint/2010/main" val="387780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246" y="300280"/>
            <a:ext cx="3946110" cy="3223102"/>
          </a:xfrm>
        </p:spPr>
        <p:txBody>
          <a:bodyPr/>
          <a:lstStyle/>
          <a:p>
            <a:pPr algn="ctr"/>
            <a:r>
              <a:rPr lang="en-US" sz="7200" dirty="0"/>
              <a:t>Tools in “</a:t>
            </a:r>
            <a:r>
              <a:rPr lang="en-US" sz="7200" i="1" dirty="0">
                <a:solidFill>
                  <a:srgbClr val="0091FF"/>
                </a:solidFill>
              </a:rPr>
              <a:t>YOUR</a:t>
            </a:r>
            <a:r>
              <a:rPr lang="en-US" sz="7200" dirty="0"/>
              <a:t>” tool kit</a:t>
            </a:r>
            <a:br>
              <a:rPr lang="en-US" dirty="0"/>
            </a:br>
            <a:br>
              <a:rPr lang="en-US" dirty="0"/>
            </a:b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228600" y="3671581"/>
            <a:ext cx="8320513" cy="58017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3200" dirty="0">
                <a:solidFill>
                  <a:srgbClr val="0091FF"/>
                </a:solidFill>
              </a:rPr>
              <a:t>We need tools that give us </a:t>
            </a:r>
          </a:p>
          <a:p>
            <a:r>
              <a:rPr lang="en-US" sz="3200" dirty="0">
                <a:solidFill>
                  <a:srgbClr val="0091FF"/>
                </a:solidFill>
              </a:rPr>
              <a:t>answers to our questions!</a:t>
            </a:r>
          </a:p>
          <a:p>
            <a:endParaRPr lang="en-US" sz="2000" dirty="0"/>
          </a:p>
          <a:p>
            <a:br>
              <a:rPr lang="en-US" sz="2000" dirty="0"/>
            </a:br>
            <a:br>
              <a:rPr lang="en-US" sz="2000" dirty="0"/>
            </a:br>
            <a:br>
              <a:rPr lang="en-US" sz="2000" dirty="0"/>
            </a:br>
            <a:endParaRPr lang="en-US" sz="2000" dirty="0">
              <a:solidFill>
                <a:schemeClr val="accent2"/>
              </a:solidFill>
            </a:endParaRPr>
          </a:p>
        </p:txBody>
      </p:sp>
      <p:pic>
        <p:nvPicPr>
          <p:cNvPr id="10" name="Graphic 9">
            <a:extLst>
              <a:ext uri="{FF2B5EF4-FFF2-40B4-BE49-F238E27FC236}">
                <a16:creationId xmlns:a16="http://schemas.microsoft.com/office/drawing/2014/main" id="{1FDA8DED-F1D2-4E41-B81F-CD41E154F7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57004" y="331273"/>
            <a:ext cx="3192109" cy="3192109"/>
          </a:xfrm>
          <a:prstGeom prst="rect">
            <a:avLst/>
          </a:prstGeom>
        </p:spPr>
      </p:pic>
    </p:spTree>
    <p:extLst>
      <p:ext uri="{BB962C8B-B14F-4D97-AF65-F5344CB8AC3E}">
        <p14:creationId xmlns:p14="http://schemas.microsoft.com/office/powerpoint/2010/main" val="108714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1136" y="178308"/>
            <a:ext cx="6095762" cy="1108603"/>
          </a:xfrm>
        </p:spPr>
        <p:txBody>
          <a:bodyPr/>
          <a:lstStyle/>
          <a:p>
            <a:r>
              <a:rPr lang="en-US" sz="6000" dirty="0"/>
              <a:t>Tools to be used</a:t>
            </a:r>
            <a:endParaRPr lang="en-US" sz="2000" dirty="0">
              <a:solidFill>
                <a:schemeClr val="accent2"/>
              </a:solidFill>
            </a:endParaRPr>
          </a:p>
        </p:txBody>
      </p:sp>
      <p:sp>
        <p:nvSpPr>
          <p:cNvPr id="6" name="Footer Placeholder 3"/>
          <p:cNvSpPr>
            <a:spLocks noGrp="1"/>
          </p:cNvSpPr>
          <p:nvPr>
            <p:ph type="ftr" sz="quarter" idx="10"/>
          </p:nvPr>
        </p:nvSpPr>
        <p:spPr>
          <a:xfrm>
            <a:off x="228600" y="4828032"/>
            <a:ext cx="6400800" cy="137160"/>
          </a:xfrm>
        </p:spPr>
        <p:txBody>
          <a:bodyPr/>
          <a:lstStyle/>
          <a:p>
            <a:r>
              <a:rPr lang="de-DE" dirty="0"/>
              <a:t>IBM Cloud / © 2019 IBM Corporation</a:t>
            </a:r>
            <a:endParaRPr lang="en-US" dirty="0"/>
          </a:p>
        </p:txBody>
      </p:sp>
      <p:sp>
        <p:nvSpPr>
          <p:cNvPr id="8" name="Title 3">
            <a:extLst>
              <a:ext uri="{FF2B5EF4-FFF2-40B4-BE49-F238E27FC236}">
                <a16:creationId xmlns:a16="http://schemas.microsoft.com/office/drawing/2014/main" id="{61B22C77-48EF-3D41-99AE-B31162FAF1E1}"/>
              </a:ext>
            </a:extLst>
          </p:cNvPr>
          <p:cNvSpPr txBox="1">
            <a:spLocks/>
          </p:cNvSpPr>
          <p:nvPr/>
        </p:nvSpPr>
        <p:spPr>
          <a:xfrm>
            <a:off x="611204" y="1363842"/>
            <a:ext cx="6769310" cy="2979557"/>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marL="857250" indent="-857250">
              <a:buFont typeface="Courier New" panose="02070309020205020404" pitchFamily="49" charset="0"/>
              <a:buChar char="o"/>
            </a:pPr>
            <a:r>
              <a:rPr lang="en-US" sz="4800" dirty="0">
                <a:solidFill>
                  <a:srgbClr val="0091FF"/>
                </a:solidFill>
              </a:rPr>
              <a:t>cloudctl</a:t>
            </a:r>
          </a:p>
          <a:p>
            <a:pPr marL="857250" indent="-857250">
              <a:buFont typeface="Courier New" panose="02070309020205020404" pitchFamily="49" charset="0"/>
              <a:buChar char="o"/>
            </a:pPr>
            <a:r>
              <a:rPr lang="en-US" sz="4800" dirty="0">
                <a:solidFill>
                  <a:srgbClr val="0091FF"/>
                </a:solidFill>
              </a:rPr>
              <a:t>docker</a:t>
            </a:r>
          </a:p>
          <a:p>
            <a:pPr marL="857250" indent="-857250">
              <a:buFont typeface="Courier New" panose="02070309020205020404" pitchFamily="49" charset="0"/>
              <a:buChar char="o"/>
            </a:pPr>
            <a:r>
              <a:rPr lang="en-US" sz="4800" dirty="0">
                <a:solidFill>
                  <a:srgbClr val="0091FF"/>
                </a:solidFill>
              </a:rPr>
              <a:t>kubectl</a:t>
            </a:r>
            <a:br>
              <a:rPr lang="en-US" sz="4800" dirty="0"/>
            </a:br>
            <a:br>
              <a:rPr lang="en-US" sz="4800" dirty="0"/>
            </a:br>
            <a:br>
              <a:rPr lang="en-US" sz="2000" dirty="0"/>
            </a:br>
            <a:endParaRPr lang="en-US" sz="2000" dirty="0">
              <a:solidFill>
                <a:schemeClr val="accent2"/>
              </a:solidFill>
            </a:endParaRPr>
          </a:p>
        </p:txBody>
      </p:sp>
    </p:spTree>
    <p:extLst>
      <p:ext uri="{BB962C8B-B14F-4D97-AF65-F5344CB8AC3E}">
        <p14:creationId xmlns:p14="http://schemas.microsoft.com/office/powerpoint/2010/main" val="4082270770"/>
      </p:ext>
    </p:extLst>
  </p:cSld>
  <p:clrMapOvr>
    <a:masterClrMapping/>
  </p:clrMapOvr>
</p:sld>
</file>

<file path=ppt/theme/theme1.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blk_background_2017</Template>
  <TotalTime>6148</TotalTime>
  <Words>1770</Words>
  <Application>Microsoft Macintosh PowerPoint</Application>
  <PresentationFormat>On-screen Show (16:9)</PresentationFormat>
  <Paragraphs>397</Paragraphs>
  <Slides>49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.AppleSystemUIFont</vt:lpstr>
      <vt:lpstr>Arial</vt:lpstr>
      <vt:lpstr>Calibri</vt:lpstr>
      <vt:lpstr>Courier New</vt:lpstr>
      <vt:lpstr>IBM Plex Sans Thin</vt:lpstr>
      <vt:lpstr>Lucida Console</vt:lpstr>
      <vt:lpstr>Rockwell</vt:lpstr>
      <vt:lpstr>Wingdings</vt:lpstr>
      <vt:lpstr>wht_background_2017</vt:lpstr>
      <vt:lpstr>Problem Determination and Troubleshooting  N4ICP001 — Steve Mirman – Tim Pouyer –Dave Weilert  </vt:lpstr>
      <vt:lpstr>Legal Notice</vt:lpstr>
      <vt:lpstr>Session Objectives  Attendees will be grouped in teams to facilitate collaborative work.   Multiple lectures regarding problem determination and troubleshooting will be presented.   Following most lectures will be  hands-on work that each team collaborates  to complete.   Review solutions after each lab.</vt:lpstr>
      <vt:lpstr>Teams </vt:lpstr>
      <vt:lpstr>Team Colors  </vt:lpstr>
      <vt:lpstr>Categories  </vt:lpstr>
      <vt:lpstr>Lecture  </vt:lpstr>
      <vt:lpstr>Tools in “YOUR” tool kit  </vt:lpstr>
      <vt:lpstr>Tools to be used</vt:lpstr>
      <vt:lpstr>Lab </vt:lpstr>
      <vt:lpstr>Teams </vt:lpstr>
      <vt:lpstr>Accessing team web site</vt:lpstr>
      <vt:lpstr>Collector </vt:lpstr>
      <vt:lpstr>Accessing the lab instructions – Option 1</vt:lpstr>
      <vt:lpstr>Accessing the lab instructions – Option 2</vt:lpstr>
      <vt:lpstr>Timing labs</vt:lpstr>
      <vt:lpstr>Lecture  </vt:lpstr>
      <vt:lpstr>PowerPoint Presentation</vt:lpstr>
      <vt:lpstr>PowerPoint Presentation</vt:lpstr>
      <vt:lpstr>PowerPoint Presentation</vt:lpstr>
      <vt:lpstr>Demo </vt:lpstr>
      <vt:lpstr>Tools - docker </vt:lpstr>
      <vt:lpstr>Tools - kubectl </vt:lpstr>
      <vt:lpstr>Tools - cloudctl</vt:lpstr>
      <vt:lpstr>Lab </vt:lpstr>
      <vt:lpstr>Accessing the Questions</vt:lpstr>
      <vt:lpstr>Working to complete the Question</vt:lpstr>
      <vt:lpstr>Authenticate session using cloudctl</vt:lpstr>
      <vt:lpstr>PowerPoint Presentation</vt:lpstr>
      <vt:lpstr>Lecture  </vt:lpstr>
      <vt:lpstr>PowerPoint Presentation</vt:lpstr>
      <vt:lpstr>Defining K8 objects</vt:lpstr>
      <vt:lpstr>What’s running in the container</vt:lpstr>
      <vt:lpstr>Lab </vt:lpstr>
      <vt:lpstr>Accessing the Labs</vt:lpstr>
      <vt:lpstr>PowerPoint Presentation</vt:lpstr>
      <vt:lpstr>PowerPoint Presentation</vt:lpstr>
      <vt:lpstr>PowerPoint Presentation</vt:lpstr>
      <vt:lpstr>Lecture  </vt:lpstr>
      <vt:lpstr>Lab – Instructor Lead </vt:lpstr>
      <vt:lpstr>PowerPoint Presentation</vt:lpstr>
      <vt:lpstr>PowerPoint Presentation</vt:lpstr>
      <vt:lpstr>PowerPoint Presentation</vt:lpstr>
      <vt:lpstr>Support  </vt:lpstr>
      <vt:lpstr>Additional Information</vt:lpstr>
      <vt:lpstr>PowerPoint Presentation</vt:lpstr>
      <vt:lpstr>Thank you</vt:lpstr>
      <vt:lpstr>Meetup Information  (starter kit &amp; training) http://ibm.biz/meetup-kit http://ibm.biz/meetup-training  Recorded Lunch and Learn http://bit.ly/social-lnl   DTE Social Handles (on ZACs) http://ibm.biz/dte-social  IBM Cloud Social Handles http://ibm.biz/cloud-social  DTE Blog Calendar http://ibm.biz/blog-calendar  Social Selling Badges https://ibm.co/2yGFm00</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Name — First Lastname Job Title</dc:title>
  <dc:creator>Microsoft Office User</dc:creator>
  <cp:lastModifiedBy>Dave Weilert</cp:lastModifiedBy>
  <cp:revision>98</cp:revision>
  <cp:lastPrinted>2019-01-23T20:30:51Z</cp:lastPrinted>
  <dcterms:created xsi:type="dcterms:W3CDTF">2018-10-05T13:35:10Z</dcterms:created>
  <dcterms:modified xsi:type="dcterms:W3CDTF">2019-01-24T13:35:05Z</dcterms:modified>
</cp:coreProperties>
</file>